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70" r:id="rId4"/>
    <p:sldId id="284" r:id="rId5"/>
    <p:sldId id="289" r:id="rId6"/>
    <p:sldId id="269" r:id="rId7"/>
    <p:sldId id="287" r:id="rId8"/>
    <p:sldId id="290" r:id="rId9"/>
    <p:sldId id="288" r:id="rId10"/>
    <p:sldId id="291" r:id="rId11"/>
    <p:sldId id="272" r:id="rId12"/>
    <p:sldId id="294" r:id="rId13"/>
    <p:sldId id="292" r:id="rId14"/>
    <p:sldId id="295" r:id="rId15"/>
    <p:sldId id="296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1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24/11/2025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599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24/11/2025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651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24/11/2025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9924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24/11/2025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4140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24/11/2025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6363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24/11/2025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426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24/11/2025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2586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24/11/2025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159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24/11/2025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8753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24/11/2025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8639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24/11/2025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9973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24/11/2025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6083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24/11/2025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134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24/11/2025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4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24/11/2025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018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24/11/2025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19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24/11/2025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2013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92A1C2D-77B2-4227-BA21-B350A6599BD0}" type="datetimeFigureOut">
              <a:rPr lang="fr-FR" smtClean="0"/>
              <a:t>24/11/2025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36557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affiche, symbole, logo&#10;&#10;Le contenu généré par l’IA peut être incorrect.">
            <a:extLst>
              <a:ext uri="{FF2B5EF4-FFF2-40B4-BE49-F238E27FC236}">
                <a16:creationId xmlns:a16="http://schemas.microsoft.com/office/drawing/2014/main" id="{4E359564-4C1E-6D90-4F1A-581136CEF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231" y="1363798"/>
            <a:ext cx="3891537" cy="4130404"/>
          </a:xfrm>
          <a:prstGeom prst="rect">
            <a:avLst/>
          </a:prstGeom>
          <a:solidFill>
            <a:srgbClr val="282828"/>
          </a:solidFill>
          <a:ln>
            <a:solidFill>
              <a:srgbClr val="282828"/>
            </a:solidFill>
          </a:ln>
        </p:spPr>
      </p:pic>
    </p:spTree>
    <p:extLst>
      <p:ext uri="{BB962C8B-B14F-4D97-AF65-F5344CB8AC3E}">
        <p14:creationId xmlns:p14="http://schemas.microsoft.com/office/powerpoint/2010/main" val="2773763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938385-68C5-0491-6595-7DE64A690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287E6-6EC4-40DD-9878-440FADABA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93952"/>
            <a:ext cx="6140449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en-US" sz="4000" dirty="0">
                <a:solidFill>
                  <a:schemeClr val="bg1"/>
                </a:solidFill>
              </a:rPr>
              <a:t>Étape 2 : Fini</a:t>
            </a:r>
          </a:p>
        </p:txBody>
      </p:sp>
      <p:pic>
        <p:nvPicPr>
          <p:cNvPr id="27" name="Image 26" descr="Une image contenant carte, texte, atlas&#10;&#10;Le contenu généré par l’IA peut être incorrect.">
            <a:extLst>
              <a:ext uri="{FF2B5EF4-FFF2-40B4-BE49-F238E27FC236}">
                <a16:creationId xmlns:a16="http://schemas.microsoft.com/office/drawing/2014/main" id="{B4BF06FB-BD51-8263-F71C-0151BFF56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4" b="2050"/>
          <a:stretch>
            <a:fillRect/>
          </a:stretch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sp>
        <p:nvSpPr>
          <p:cNvPr id="28" name="Ellipse 27">
            <a:extLst>
              <a:ext uri="{FF2B5EF4-FFF2-40B4-BE49-F238E27FC236}">
                <a16:creationId xmlns:a16="http://schemas.microsoft.com/office/drawing/2014/main" id="{ED14D1A6-EF02-5ECF-65F8-9A7C8600CA88}"/>
              </a:ext>
            </a:extLst>
          </p:cNvPr>
          <p:cNvSpPr/>
          <p:nvPr/>
        </p:nvSpPr>
        <p:spPr>
          <a:xfrm>
            <a:off x="2209800" y="655320"/>
            <a:ext cx="335280" cy="31242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9CF04C64-6B5B-51DC-9395-539324BA35F8}"/>
              </a:ext>
            </a:extLst>
          </p:cNvPr>
          <p:cNvSpPr/>
          <p:nvPr/>
        </p:nvSpPr>
        <p:spPr>
          <a:xfrm>
            <a:off x="2840032" y="1046323"/>
            <a:ext cx="579443" cy="14906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LFST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91A39024-5BC1-3703-DF2F-36DD87204D21}"/>
              </a:ext>
            </a:extLst>
          </p:cNvPr>
          <p:cNvCxnSpPr>
            <a:cxnSpLocks/>
            <a:stCxn id="36" idx="1"/>
            <a:endCxn id="28" idx="5"/>
          </p:cNvCxnSpPr>
          <p:nvPr/>
        </p:nvCxnSpPr>
        <p:spPr>
          <a:xfrm flipH="1" flipV="1">
            <a:off x="2495979" y="921987"/>
            <a:ext cx="344053" cy="198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EC3CBA3B-7D51-711F-2AC2-2B0E2F12A05A}"/>
              </a:ext>
            </a:extLst>
          </p:cNvPr>
          <p:cNvSpPr/>
          <p:nvPr/>
        </p:nvSpPr>
        <p:spPr>
          <a:xfrm>
            <a:off x="1771650" y="4487400"/>
            <a:ext cx="335280" cy="3124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2493E4BD-56AD-2C7A-F09C-7F8835CCFB48}"/>
              </a:ext>
            </a:extLst>
          </p:cNvPr>
          <p:cNvSpPr/>
          <p:nvPr/>
        </p:nvSpPr>
        <p:spPr>
          <a:xfrm>
            <a:off x="296545" y="4221335"/>
            <a:ext cx="335280" cy="3124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10FDDCD6-8D5C-79CD-07EE-FBE1D32E7D4B}"/>
              </a:ext>
            </a:extLst>
          </p:cNvPr>
          <p:cNvSpPr/>
          <p:nvPr/>
        </p:nvSpPr>
        <p:spPr>
          <a:xfrm>
            <a:off x="2367915" y="4799820"/>
            <a:ext cx="579443" cy="1490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NB</a:t>
            </a: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98C92FE8-579D-F00D-2922-4E15AB7B10F8}"/>
              </a:ext>
            </a:extLst>
          </p:cNvPr>
          <p:cNvCxnSpPr>
            <a:cxnSpLocks/>
            <a:stCxn id="52" idx="1"/>
            <a:endCxn id="50" idx="5"/>
          </p:cNvCxnSpPr>
          <p:nvPr/>
        </p:nvCxnSpPr>
        <p:spPr>
          <a:xfrm flipH="1" flipV="1">
            <a:off x="2057829" y="4754067"/>
            <a:ext cx="310086" cy="1202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C94490D7-DF3D-7801-00DC-B77CA79BEEAD}"/>
              </a:ext>
            </a:extLst>
          </p:cNvPr>
          <p:cNvSpPr/>
          <p:nvPr/>
        </p:nvSpPr>
        <p:spPr>
          <a:xfrm>
            <a:off x="174463" y="4862505"/>
            <a:ext cx="579443" cy="1490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HK</a:t>
            </a: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6BC8CEEF-26C6-4069-18B3-6E5DA5CE4EB4}"/>
              </a:ext>
            </a:extLst>
          </p:cNvPr>
          <p:cNvCxnSpPr>
            <a:cxnSpLocks/>
            <a:stCxn id="57" idx="0"/>
            <a:endCxn id="51" idx="4"/>
          </p:cNvCxnSpPr>
          <p:nvPr/>
        </p:nvCxnSpPr>
        <p:spPr>
          <a:xfrm flipV="1">
            <a:off x="464185" y="4533755"/>
            <a:ext cx="0" cy="328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3AE7586B-85C3-9008-00A7-C8D8D79379AD}"/>
              </a:ext>
            </a:extLst>
          </p:cNvPr>
          <p:cNvSpPr txBox="1"/>
          <p:nvPr/>
        </p:nvSpPr>
        <p:spPr>
          <a:xfrm>
            <a:off x="5048251" y="1505694"/>
            <a:ext cx="6140449" cy="3683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dirty="0">
                <a:solidFill>
                  <a:schemeClr val="bg1"/>
                </a:solidFill>
              </a:rPr>
              <a:t>Navigation qui est valide et sans contrant indication</a:t>
            </a:r>
            <a:endParaRPr lang="fr-FR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42EE91A5-18B3-0FFE-BAEB-35B965D9D532}"/>
              </a:ext>
            </a:extLst>
          </p:cNvPr>
          <p:cNvSpPr/>
          <p:nvPr/>
        </p:nvSpPr>
        <p:spPr>
          <a:xfrm>
            <a:off x="1513362" y="2273010"/>
            <a:ext cx="335280" cy="31242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76DE8E11-F922-7857-00B6-5CA56236ED9D}"/>
              </a:ext>
            </a:extLst>
          </p:cNvPr>
          <p:cNvSpPr/>
          <p:nvPr/>
        </p:nvSpPr>
        <p:spPr>
          <a:xfrm>
            <a:off x="2126450" y="2583624"/>
            <a:ext cx="579443" cy="1490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95E7D163-251B-980C-CCEC-52127DE96F0B}"/>
              </a:ext>
            </a:extLst>
          </p:cNvPr>
          <p:cNvCxnSpPr>
            <a:cxnSpLocks/>
            <a:stCxn id="63" idx="1"/>
            <a:endCxn id="62" idx="5"/>
          </p:cNvCxnSpPr>
          <p:nvPr/>
        </p:nvCxnSpPr>
        <p:spPr>
          <a:xfrm flipH="1" flipV="1">
            <a:off x="1799541" y="2539677"/>
            <a:ext cx="326909" cy="118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7" name="Ellipse 66">
            <a:extLst>
              <a:ext uri="{FF2B5EF4-FFF2-40B4-BE49-F238E27FC236}">
                <a16:creationId xmlns:a16="http://schemas.microsoft.com/office/drawing/2014/main" id="{D2D1AB19-7F6F-2337-AD6E-F0504D2E3300}"/>
              </a:ext>
            </a:extLst>
          </p:cNvPr>
          <p:cNvSpPr/>
          <p:nvPr/>
        </p:nvSpPr>
        <p:spPr>
          <a:xfrm>
            <a:off x="934559" y="3894586"/>
            <a:ext cx="308243" cy="2666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A52FDD65-5F14-BC96-BDFD-282349E99A19}"/>
              </a:ext>
            </a:extLst>
          </p:cNvPr>
          <p:cNvSpPr/>
          <p:nvPr/>
        </p:nvSpPr>
        <p:spPr>
          <a:xfrm>
            <a:off x="1151206" y="3504507"/>
            <a:ext cx="579443" cy="1490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LFGA</a:t>
            </a:r>
          </a:p>
        </p:txBody>
      </p: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1A651243-B5E4-FAB5-448C-23C857F01AE3}"/>
              </a:ext>
            </a:extLst>
          </p:cNvPr>
          <p:cNvCxnSpPr>
            <a:cxnSpLocks/>
            <a:stCxn id="68" idx="2"/>
            <a:endCxn id="67" idx="7"/>
          </p:cNvCxnSpPr>
          <p:nvPr/>
        </p:nvCxnSpPr>
        <p:spPr>
          <a:xfrm flipH="1">
            <a:off x="1197661" y="3653572"/>
            <a:ext cx="243267" cy="280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3" name="Signe de multiplication 72">
            <a:extLst>
              <a:ext uri="{FF2B5EF4-FFF2-40B4-BE49-F238E27FC236}">
                <a16:creationId xmlns:a16="http://schemas.microsoft.com/office/drawing/2014/main" id="{EEDDA121-9185-DA65-3399-4875C9544439}"/>
              </a:ext>
            </a:extLst>
          </p:cNvPr>
          <p:cNvSpPr/>
          <p:nvPr/>
        </p:nvSpPr>
        <p:spPr>
          <a:xfrm>
            <a:off x="2314575" y="5380401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Signe de multiplication 74">
            <a:extLst>
              <a:ext uri="{FF2B5EF4-FFF2-40B4-BE49-F238E27FC236}">
                <a16:creationId xmlns:a16="http://schemas.microsoft.com/office/drawing/2014/main" id="{992362BD-C7FA-5339-F2DE-70C82BA0BBB8}"/>
              </a:ext>
            </a:extLst>
          </p:cNvPr>
          <p:cNvSpPr/>
          <p:nvPr/>
        </p:nvSpPr>
        <p:spPr>
          <a:xfrm>
            <a:off x="3198809" y="1846626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Signe de multiplication 75">
            <a:extLst>
              <a:ext uri="{FF2B5EF4-FFF2-40B4-BE49-F238E27FC236}">
                <a16:creationId xmlns:a16="http://schemas.microsoft.com/office/drawing/2014/main" id="{F632E12C-21BA-2DCB-12D1-29EB44ED5E0E}"/>
              </a:ext>
            </a:extLst>
          </p:cNvPr>
          <p:cNvSpPr/>
          <p:nvPr/>
        </p:nvSpPr>
        <p:spPr>
          <a:xfrm>
            <a:off x="2877556" y="498380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053128A7-0FA8-F4C3-8B93-280A4668F78F}"/>
              </a:ext>
            </a:extLst>
          </p:cNvPr>
          <p:cNvSpPr/>
          <p:nvPr/>
        </p:nvSpPr>
        <p:spPr>
          <a:xfrm>
            <a:off x="1328371" y="6581944"/>
            <a:ext cx="335280" cy="31242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BD40D893-010F-7533-91C1-56E1DA147D08}"/>
              </a:ext>
            </a:extLst>
          </p:cNvPr>
          <p:cNvCxnSpPr>
            <a:stCxn id="28" idx="4"/>
            <a:endCxn id="62" idx="7"/>
          </p:cNvCxnSpPr>
          <p:nvPr/>
        </p:nvCxnSpPr>
        <p:spPr>
          <a:xfrm flipH="1">
            <a:off x="1799541" y="967740"/>
            <a:ext cx="577899" cy="1351023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5CBF13A5-189E-AF3F-CA84-225B922B84EC}"/>
              </a:ext>
            </a:extLst>
          </p:cNvPr>
          <p:cNvCxnSpPr>
            <a:cxnSpLocks/>
            <a:stCxn id="62" idx="4"/>
            <a:endCxn id="50" idx="0"/>
          </p:cNvCxnSpPr>
          <p:nvPr/>
        </p:nvCxnSpPr>
        <p:spPr>
          <a:xfrm>
            <a:off x="1681002" y="2585430"/>
            <a:ext cx="258288" cy="1901970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82FA94B4-D302-CD93-36F5-3D84CBDD0381}"/>
              </a:ext>
            </a:extLst>
          </p:cNvPr>
          <p:cNvCxnSpPr>
            <a:cxnSpLocks/>
            <a:stCxn id="50" idx="2"/>
            <a:endCxn id="51" idx="6"/>
          </p:cNvCxnSpPr>
          <p:nvPr/>
        </p:nvCxnSpPr>
        <p:spPr>
          <a:xfrm flipH="1" flipV="1">
            <a:off x="631825" y="4377545"/>
            <a:ext cx="1139825" cy="266065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9226EFDD-A43E-FAE5-993C-DE198CC04F55}"/>
              </a:ext>
            </a:extLst>
          </p:cNvPr>
          <p:cNvCxnSpPr>
            <a:cxnSpLocks/>
            <a:stCxn id="51" idx="0"/>
            <a:endCxn id="62" idx="3"/>
          </p:cNvCxnSpPr>
          <p:nvPr/>
        </p:nvCxnSpPr>
        <p:spPr>
          <a:xfrm flipV="1">
            <a:off x="464185" y="2539677"/>
            <a:ext cx="1098278" cy="1681658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6543B29A-29A3-CEA3-B862-9C23B7206EB5}"/>
              </a:ext>
            </a:extLst>
          </p:cNvPr>
          <p:cNvSpPr/>
          <p:nvPr/>
        </p:nvSpPr>
        <p:spPr>
          <a:xfrm>
            <a:off x="1214276" y="2732689"/>
            <a:ext cx="625995" cy="312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215FBA5-0CF2-9D39-2FC2-5BF8F80004D4}"/>
              </a:ext>
            </a:extLst>
          </p:cNvPr>
          <p:cNvSpPr/>
          <p:nvPr/>
        </p:nvSpPr>
        <p:spPr>
          <a:xfrm>
            <a:off x="934559" y="4409295"/>
            <a:ext cx="625995" cy="312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84D4A42-3AE4-5F37-4CF3-4ABECA914B74}"/>
              </a:ext>
            </a:extLst>
          </p:cNvPr>
          <p:cNvSpPr/>
          <p:nvPr/>
        </p:nvSpPr>
        <p:spPr>
          <a:xfrm>
            <a:off x="454660" y="3580165"/>
            <a:ext cx="528906" cy="312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B6800097-9293-A965-B99C-E81CB81249D6}"/>
              </a:ext>
            </a:extLst>
          </p:cNvPr>
          <p:cNvCxnSpPr>
            <a:cxnSpLocks/>
          </p:cNvCxnSpPr>
          <p:nvPr/>
        </p:nvCxnSpPr>
        <p:spPr>
          <a:xfrm flipV="1">
            <a:off x="1214276" y="2622277"/>
            <a:ext cx="0" cy="447661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0DCE00C4-6CCB-A8EB-F386-95E1041F58E3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1218877" y="2539677"/>
            <a:ext cx="343586" cy="151610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116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4000" dirty="0">
                <a:solidFill>
                  <a:schemeClr val="bg1"/>
                </a:solidFill>
              </a:rPr>
              <a:t>Étape 3 : </a:t>
            </a:r>
            <a:r>
              <a:rPr lang="fr-FR" sz="4000" dirty="0" err="1">
                <a:solidFill>
                  <a:schemeClr val="bg1"/>
                </a:solidFill>
              </a:rPr>
              <a:t>Weight</a:t>
            </a:r>
            <a:r>
              <a:rPr lang="fr-FR" sz="4000" dirty="0">
                <a:solidFill>
                  <a:schemeClr val="bg1"/>
                </a:solidFill>
              </a:rPr>
              <a:t> &amp; Balance et Check Final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2401" y="3146400"/>
            <a:ext cx="6140449" cy="2682000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Durée moyenne : 10-15 minutes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Pourquoi ?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⚖️ Masse et Centrage (15-20 min)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 • Chercher masse à vide avion (Carnet de Route)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 • Calculer masse équipage : 2 personnes avec son positionnement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 • Calculer masse bagages (estimation...)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 • Calculer masse carburant : Fuel(L) × 0.72 kg/L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 • Additionner pour avoir masse totale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 • Vérifier &lt; MTOW (Maximum Takeoff </a:t>
            </a:r>
            <a:r>
              <a:rPr lang="fr-FR" sz="500" dirty="0" err="1">
                <a:solidFill>
                  <a:schemeClr val="bg1">
                    <a:alpha val="80000"/>
                  </a:schemeClr>
                </a:solidFill>
              </a:rPr>
              <a:t>Weight</a:t>
            </a: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)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 • Calculer centrage (moments) :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   - Moment = Masse × Bras de levier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   - Chercher les bras de levier dans le POH (tableau complexe)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   - Calculer moment total et CG position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 • Reporter sur l'enveloppe de centrage POH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 b="1">
                <a:solidFill>
                  <a:srgbClr val="EF4444"/>
                </a:solidFill>
              </a:defRPr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 • ❌ Refaire si hors enveloppe (déplacer bagages, enlever carburant...)</a:t>
            </a:r>
          </a:p>
        </p:txBody>
      </p:sp>
      <p:pic>
        <p:nvPicPr>
          <p:cNvPr id="5" name="Image 4" descr="Une image contenant texte, diagramme, croquis, Dessin technique&#10;&#10;Le contenu généré par l’IA peut être incorrect.">
            <a:extLst>
              <a:ext uri="{FF2B5EF4-FFF2-40B4-BE49-F238E27FC236}">
                <a16:creationId xmlns:a16="http://schemas.microsoft.com/office/drawing/2014/main" id="{743FEF58-4F28-AA4F-2ED2-9B61957BF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"/>
          <a:stretch>
            <a:fillRect/>
          </a:stretch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4E233-E5A8-C830-4B8E-51661DAE7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5C13-49FC-6CD3-A8E8-710A3DD8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4000" dirty="0">
                <a:solidFill>
                  <a:schemeClr val="bg1"/>
                </a:solidFill>
              </a:rPr>
              <a:t>Étape 3 : Finie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43B17-3318-9E14-55AF-00E09B795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3146400"/>
            <a:ext cx="6140449" cy="26820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Notre avion est en </a:t>
            </a:r>
            <a:r>
              <a:rPr lang="fr-FR" sz="500" dirty="0" err="1">
                <a:solidFill>
                  <a:schemeClr val="bg1">
                    <a:alpha val="80000"/>
                  </a:schemeClr>
                </a:solidFill>
              </a:rPr>
              <a:t>caopcité</a:t>
            </a: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de faire le vol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5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Maule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Tout </a:t>
            </a:r>
            <a:r>
              <a:rPr lang="fr-FR" sz="500" dirty="0" err="1">
                <a:solidFill>
                  <a:schemeClr val="bg1">
                    <a:alpha val="80000"/>
                  </a:schemeClr>
                </a:solidFill>
              </a:rPr>
              <a:t>dfoit</a:t>
            </a: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500" dirty="0" err="1">
                <a:solidFill>
                  <a:schemeClr val="bg1">
                    <a:alpha val="80000"/>
                  </a:schemeClr>
                </a:solidFill>
              </a:rPr>
              <a:t>faia</a:t>
            </a: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500" dirty="0" err="1">
                <a:solidFill>
                  <a:schemeClr val="bg1">
                    <a:alpha val="80000"/>
                  </a:schemeClr>
                </a:solidFill>
              </a:rPr>
              <a:t>ala</a:t>
            </a: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500" dirty="0" err="1">
                <a:solidFill>
                  <a:schemeClr val="bg1">
                    <a:alpha val="80000"/>
                  </a:schemeClr>
                </a:solidFill>
              </a:rPr>
              <a:t>fmin</a:t>
            </a:r>
            <a:endParaRPr lang="fr-FR" sz="5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500" dirty="0" err="1">
                <a:solidFill>
                  <a:schemeClr val="bg1">
                    <a:alpha val="80000"/>
                  </a:schemeClr>
                </a:solidFill>
              </a:rPr>
              <a:t>Lamoiond</a:t>
            </a: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500" dirty="0" err="1">
                <a:solidFill>
                  <a:schemeClr val="bg1">
                    <a:alpha val="80000"/>
                  </a:schemeClr>
                </a:solidFill>
              </a:rPr>
              <a:t>modicaiotn</a:t>
            </a: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500" dirty="0" err="1">
                <a:solidFill>
                  <a:schemeClr val="bg1">
                    <a:alpha val="80000"/>
                  </a:schemeClr>
                </a:solidFill>
              </a:rPr>
              <a:t>impluqsue</a:t>
            </a: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500" dirty="0" err="1">
                <a:solidFill>
                  <a:schemeClr val="bg1">
                    <a:alpha val="80000"/>
                  </a:schemeClr>
                </a:solidFill>
              </a:rPr>
              <a:t>modi</a:t>
            </a: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du calcule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5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Image 4" descr="Une image contenant texte, diagramme, croquis, Dessin technique&#10;&#10;Le contenu généré par l’IA peut être incorrect.">
            <a:extLst>
              <a:ext uri="{FF2B5EF4-FFF2-40B4-BE49-F238E27FC236}">
                <a16:creationId xmlns:a16="http://schemas.microsoft.com/office/drawing/2014/main" id="{475DBFA3-F99A-F1B9-3102-CC49B8536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"/>
          <a:stretch>
            <a:fillRect/>
          </a:stretch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</p:spTree>
    <p:extLst>
      <p:ext uri="{BB962C8B-B14F-4D97-AF65-F5344CB8AC3E}">
        <p14:creationId xmlns:p14="http://schemas.microsoft.com/office/powerpoint/2010/main" val="2104383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C472E7-4982-C213-7BC1-47C55132B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A16B6-E270-F227-F6CA-DE4EFBAF2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12454"/>
            <a:ext cx="2381250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Étape 4: Performance et distance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91A42B5-D9C9-A356-D6E9-BFBE7AAD2676}"/>
              </a:ext>
            </a:extLst>
          </p:cNvPr>
          <p:cNvSpPr txBox="1"/>
          <p:nvPr/>
        </p:nvSpPr>
        <p:spPr>
          <a:xfrm>
            <a:off x="3157538" y="412454"/>
            <a:ext cx="3243262" cy="210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en-US" sz="800" i="1" dirty="0"/>
              <a:t>Masse et </a:t>
            </a:r>
            <a:r>
              <a:rPr lang="en-US" sz="800" i="1" dirty="0" err="1"/>
              <a:t>centrage</a:t>
            </a:r>
            <a:r>
              <a:rPr lang="en-US" sz="800" i="1" dirty="0"/>
              <a:t> -10-15 minutes (avec </a:t>
            </a:r>
            <a:r>
              <a:rPr lang="en-US" sz="800" i="1" dirty="0" err="1"/>
              <a:t>erreurs</a:t>
            </a:r>
            <a:r>
              <a:rPr lang="en-US" sz="800" i="1" dirty="0"/>
              <a:t> </a:t>
            </a:r>
            <a:r>
              <a:rPr lang="en-US" sz="800" i="1" dirty="0" err="1"/>
              <a:t>fréquentes</a:t>
            </a:r>
            <a:r>
              <a:rPr lang="en-US" sz="800" i="1" dirty="0"/>
              <a:t>...)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en-US" sz="800" i="1" dirty="0" err="1"/>
              <a:t>Altide</a:t>
            </a:r>
            <a:r>
              <a:rPr lang="en-US" sz="800" i="1" dirty="0"/>
              <a:t> de </a:t>
            </a:r>
            <a:r>
              <a:rPr lang="en-US" sz="800" i="1" dirty="0" err="1"/>
              <a:t>l’aerodrome</a:t>
            </a:r>
            <a:r>
              <a:rPr lang="en-US" sz="800" i="1" dirty="0"/>
              <a:t> (</a:t>
            </a:r>
            <a:r>
              <a:rPr lang="en-US" sz="800" i="1" dirty="0" err="1"/>
              <a:t>Etpa</a:t>
            </a:r>
            <a:r>
              <a:rPr lang="en-US" sz="800" i="1" dirty="0"/>
              <a:t> 1)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en-US" sz="800" i="1" dirty="0" err="1"/>
              <a:t>Tempertaure</a:t>
            </a:r>
            <a:r>
              <a:rPr lang="en-US" sz="800" i="1" dirty="0"/>
              <a:t> + vent a </a:t>
            </a:r>
            <a:r>
              <a:rPr lang="en-US" sz="800" i="1" dirty="0" err="1"/>
              <a:t>niva</a:t>
            </a:r>
            <a:r>
              <a:rPr lang="en-US" sz="800" i="1" dirty="0"/>
              <a:t> aerodrome + </a:t>
            </a:r>
            <a:r>
              <a:rPr lang="en-US" sz="800" i="1" dirty="0" err="1"/>
              <a:t>etape</a:t>
            </a:r>
            <a:r>
              <a:rPr lang="en-US" sz="800" i="1" dirty="0"/>
              <a:t> de la </a:t>
            </a:r>
            <a:r>
              <a:rPr lang="en-US" sz="800" i="1" dirty="0" err="1"/>
              <a:t>piste</a:t>
            </a:r>
            <a:r>
              <a:rPr lang="en-US" sz="800" i="1" dirty="0"/>
              <a:t> </a:t>
            </a:r>
            <a:r>
              <a:rPr lang="en-US" sz="800" i="1" dirty="0" err="1"/>
              <a:t>Metar</a:t>
            </a:r>
            <a:r>
              <a:rPr lang="en-US" sz="800" i="1" dirty="0"/>
              <a:t> (</a:t>
            </a:r>
            <a:r>
              <a:rPr lang="en-US" sz="800" i="1" dirty="0" err="1"/>
              <a:t>etape</a:t>
            </a:r>
            <a:r>
              <a:rPr lang="en-US" sz="800" i="1" dirty="0"/>
              <a:t> 2)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en-US" sz="800" i="1" dirty="0"/>
              <a:t>Masse de </a:t>
            </a:r>
            <a:r>
              <a:rPr lang="en-US" sz="800" i="1" dirty="0" err="1"/>
              <a:t>l’aviton</a:t>
            </a:r>
            <a:r>
              <a:rPr lang="en-US" sz="800" i="1" dirty="0"/>
              <a:t> (</a:t>
            </a:r>
            <a:r>
              <a:rPr lang="en-US" sz="800" i="1" dirty="0" err="1"/>
              <a:t>etape</a:t>
            </a:r>
            <a:r>
              <a:rPr lang="en-US" sz="800" i="1" dirty="0"/>
              <a:t> 3)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endParaRPr lang="en-US" sz="800" i="1" dirty="0"/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en-US" sz="800" i="1" dirty="0"/>
              <a:t>ABAQUE </a:t>
            </a:r>
            <a:r>
              <a:rPr lang="en-US" sz="800" i="1" dirty="0" err="1"/>
              <a:t>ou</a:t>
            </a:r>
            <a:r>
              <a:rPr lang="en-US" sz="800" i="1" dirty="0"/>
              <a:t> Les Tableau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en-US" sz="800" i="1" dirty="0" err="1"/>
              <a:t>Probleme</a:t>
            </a:r>
            <a:r>
              <a:rPr lang="en-US" sz="800" i="1" dirty="0"/>
              <a:t> tout les MANEXE Ne se </a:t>
            </a:r>
            <a:r>
              <a:rPr lang="en-US" sz="800" i="1" dirty="0" err="1"/>
              <a:t>ressemble</a:t>
            </a:r>
            <a:r>
              <a:rPr lang="en-US" sz="800" i="1" dirty="0"/>
              <a:t> pas </a:t>
            </a:r>
            <a:r>
              <a:rPr lang="en-US" sz="800" i="1" dirty="0" err="1"/>
              <a:t>parfois</a:t>
            </a:r>
            <a:r>
              <a:rPr lang="en-US" sz="800" i="1" dirty="0"/>
              <a:t> chez un </a:t>
            </a:r>
            <a:r>
              <a:rPr lang="en-US" sz="800" i="1" dirty="0" err="1"/>
              <a:t>même</a:t>
            </a:r>
            <a:r>
              <a:rPr lang="en-US" sz="800" i="1" dirty="0"/>
              <a:t> </a:t>
            </a:r>
            <a:r>
              <a:rPr lang="en-US" sz="800" i="1" dirty="0" err="1"/>
              <a:t>constructeur</a:t>
            </a:r>
            <a:r>
              <a:rPr lang="en-US" sz="800" i="1" dirty="0"/>
              <a:t> (EXEMPLE GUVV et HSTR) distance de </a:t>
            </a:r>
            <a:r>
              <a:rPr lang="en-US" sz="800" i="1" dirty="0" err="1"/>
              <a:t>décollage</a:t>
            </a:r>
            <a:endParaRPr lang="en-US" sz="800" i="1" dirty="0"/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en-US" sz="800" i="1" dirty="0"/>
              <a:t>4 tableaux a </a:t>
            </a:r>
            <a:r>
              <a:rPr lang="en-US" sz="800" i="1" dirty="0" err="1"/>
              <a:t>analyser</a:t>
            </a:r>
            <a:r>
              <a:rPr lang="en-US" sz="800" i="1" dirty="0"/>
              <a:t>: take off distance, take off </a:t>
            </a:r>
            <a:r>
              <a:rPr lang="en-US" sz="800" i="1" dirty="0" err="1"/>
              <a:t>diance</a:t>
            </a:r>
            <a:r>
              <a:rPr lang="en-US" sz="800" i="1" dirty="0"/>
              <a:t> + 50ft, landing </a:t>
            </a:r>
            <a:r>
              <a:rPr lang="en-US" sz="800" i="1" dirty="0" err="1"/>
              <a:t>disanta</a:t>
            </a:r>
            <a:r>
              <a:rPr lang="en-US" sz="800" i="1" dirty="0"/>
              <a:t>, abnormal landing distance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en-US" sz="800" i="1" dirty="0" err="1"/>
              <a:t>Exemple</a:t>
            </a:r>
            <a:r>
              <a:rPr lang="en-US" sz="800" i="1" dirty="0"/>
              <a:t> Sstrasbourg: 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en-US" sz="800" i="1" dirty="0"/>
              <a:t>Mass 1110, vent face 5kt, alt 505ft, </a:t>
            </a:r>
            <a:r>
              <a:rPr lang="en-US" sz="800" i="1" dirty="0" err="1"/>
              <a:t>temperation</a:t>
            </a:r>
            <a:r>
              <a:rPr lang="en-US" sz="800" i="1" dirty="0"/>
              <a:t> 10°C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en-US" sz="800" i="1" dirty="0" err="1"/>
              <a:t>Apres</a:t>
            </a:r>
            <a:r>
              <a:rPr lang="en-US" sz="800" i="1" dirty="0"/>
              <a:t> comparer avec les distance </a:t>
            </a:r>
            <a:r>
              <a:rPr lang="en-US" sz="800" i="1" dirty="0" err="1"/>
              <a:t>depcaler</a:t>
            </a:r>
            <a:r>
              <a:rPr lang="en-US" sz="800" i="1" dirty="0"/>
              <a:t> des aerodrome </a:t>
            </a:r>
            <a:r>
              <a:rPr lang="en-US" sz="800" i="1" dirty="0" err="1"/>
              <a:t>choisis</a:t>
            </a:r>
            <a:endParaRPr lang="en-US" sz="800" i="1" dirty="0"/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en-US" sz="800" i="1" dirty="0"/>
              <a:t>Pas compatible ? Retour a </a:t>
            </a:r>
            <a:r>
              <a:rPr lang="en-US" sz="800" i="1" dirty="0" err="1"/>
              <a:t>l’etape</a:t>
            </a:r>
            <a:r>
              <a:rPr lang="en-US" sz="800" i="1" dirty="0"/>
              <a:t> 1</a:t>
            </a:r>
          </a:p>
        </p:txBody>
      </p:sp>
      <p:pic>
        <p:nvPicPr>
          <p:cNvPr id="5" name="Image 4" descr="Une image contenant diagramme, texte, ligne&#10;&#10;Le contenu généré par l’IA peut être incorrect.">
            <a:extLst>
              <a:ext uri="{FF2B5EF4-FFF2-40B4-BE49-F238E27FC236}">
                <a16:creationId xmlns:a16="http://schemas.microsoft.com/office/drawing/2014/main" id="{ABFA5BF2-111C-9130-BDBB-955A4452D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6"/>
          <a:stretch>
            <a:fillRect/>
          </a:stretch>
        </p:blipFill>
        <p:spPr>
          <a:xfrm>
            <a:off x="20" y="2959630"/>
            <a:ext cx="6400781" cy="3898370"/>
          </a:xfrm>
          <a:prstGeom prst="rect">
            <a:avLst/>
          </a:prstGeom>
        </p:spPr>
      </p:pic>
      <p:pic>
        <p:nvPicPr>
          <p:cNvPr id="9" name="Image 8" descr="Une image contenant texte, noir et blanc, nombre, document&#10;&#10;Le contenu généré par l’IA peut être incorrect.">
            <a:extLst>
              <a:ext uri="{FF2B5EF4-FFF2-40B4-BE49-F238E27FC236}">
                <a16:creationId xmlns:a16="http://schemas.microsoft.com/office/drawing/2014/main" id="{C20A7024-60AE-439B-1FF8-712B20B29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1083"/>
          <a:stretch>
            <a:fillRect/>
          </a:stretch>
        </p:blipFill>
        <p:spPr>
          <a:xfrm>
            <a:off x="6591299" y="1"/>
            <a:ext cx="5600701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F9F774-F324-8164-BF6B-1C72D42A5140}"/>
              </a:ext>
            </a:extLst>
          </p:cNvPr>
          <p:cNvSpPr/>
          <p:nvPr/>
        </p:nvSpPr>
        <p:spPr>
          <a:xfrm>
            <a:off x="6591299" y="1653540"/>
            <a:ext cx="5600701" cy="922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6C6C8-7169-A080-BFEE-97B90D7270C5}"/>
              </a:ext>
            </a:extLst>
          </p:cNvPr>
          <p:cNvSpPr/>
          <p:nvPr/>
        </p:nvSpPr>
        <p:spPr>
          <a:xfrm>
            <a:off x="8526780" y="1348740"/>
            <a:ext cx="601980" cy="1226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3A4E64-12F7-18F2-6522-ED712A536AFB}"/>
              </a:ext>
            </a:extLst>
          </p:cNvPr>
          <p:cNvSpPr/>
          <p:nvPr/>
        </p:nvSpPr>
        <p:spPr>
          <a:xfrm>
            <a:off x="1348740" y="5372100"/>
            <a:ext cx="1874520" cy="1165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805CA9-B81E-CBF9-88F9-29A594A6654E}"/>
              </a:ext>
            </a:extLst>
          </p:cNvPr>
          <p:cNvSpPr/>
          <p:nvPr/>
        </p:nvSpPr>
        <p:spPr>
          <a:xfrm>
            <a:off x="3393281" y="5495924"/>
            <a:ext cx="864394" cy="104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0C69CE-2145-164F-71F7-224EE911A290}"/>
              </a:ext>
            </a:extLst>
          </p:cNvPr>
          <p:cNvSpPr/>
          <p:nvPr/>
        </p:nvSpPr>
        <p:spPr>
          <a:xfrm>
            <a:off x="4519613" y="5657850"/>
            <a:ext cx="942975" cy="940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7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543F34-C6EF-7B1A-C73F-E9BE25333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4093D-298D-0134-EEEE-39197C5BF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4000" dirty="0">
                <a:solidFill>
                  <a:schemeClr val="bg1"/>
                </a:solidFill>
              </a:rPr>
              <a:t>Étape 4 : Finie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DC1C2-F6D2-40D6-E3B4-909DF0D3E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3146400"/>
            <a:ext cx="6140449" cy="26820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On sait que l’avions et en capacité de décoller et d’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atterier</a:t>
            </a: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 tout au long de la 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nav</a:t>
            </a:r>
            <a:endParaRPr lang="fr-FR" sz="14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14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VS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Pas 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recie</a:t>
            </a: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erreut</a:t>
            </a: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 de 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precision</a:t>
            </a: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 et le ratio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14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Alflight</a:t>
            </a:r>
            <a:endParaRPr lang="fr-FR" sz="14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Calacule</a:t>
            </a: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 et recalcule automatique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14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14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Image 4" descr="Une image contenant texte, diagramme, croquis, Dessin technique&#10;&#10;Le contenu généré par l’IA peut être incorrect.">
            <a:extLst>
              <a:ext uri="{FF2B5EF4-FFF2-40B4-BE49-F238E27FC236}">
                <a16:creationId xmlns:a16="http://schemas.microsoft.com/office/drawing/2014/main" id="{F927AD0C-B5A9-CCC8-1BD6-4AE99A441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"/>
          <a:stretch>
            <a:fillRect/>
          </a:stretch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</p:spTree>
    <p:extLst>
      <p:ext uri="{BB962C8B-B14F-4D97-AF65-F5344CB8AC3E}">
        <p14:creationId xmlns:p14="http://schemas.microsoft.com/office/powerpoint/2010/main" val="2025953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FCEB3-32E2-06EF-4CB8-575C0A7CC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A6AC-0801-9296-A168-35CCC748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4000" dirty="0">
                <a:solidFill>
                  <a:schemeClr val="bg1"/>
                </a:solidFill>
              </a:rPr>
              <a:t>Étape 5 : Imprimer et centraliser et </a:t>
            </a:r>
            <a:r>
              <a:rPr lang="fr-FR" sz="4000" dirty="0" err="1">
                <a:solidFill>
                  <a:schemeClr val="bg1"/>
                </a:solidFill>
              </a:rPr>
              <a:t>preparer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37B6-F089-8833-774D-3283369EF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3146400"/>
            <a:ext cx="6140449" cy="26820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Dossier de vol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Imprimer les doc 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memeto</a:t>
            </a:r>
            <a:endParaRPr lang="fr-FR" sz="14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Noter les 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perfomencae</a:t>
            </a:r>
            <a:endParaRPr lang="fr-FR" sz="14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Notre le 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fraquance</a:t>
            </a: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 et les 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elemetn</a:t>
            </a: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importet</a:t>
            </a: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 (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meteo</a:t>
            </a: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element</a:t>
            </a: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notam</a:t>
            </a: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metar</a:t>
            </a: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diver</a:t>
            </a: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fres</a:t>
            </a: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 Vor,…)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Carte vac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Masse et centrage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Apaier</a:t>
            </a: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 note (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claiarance</a:t>
            </a: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, bloc, heur de passage)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14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14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14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46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dirty="0"/>
              <a:t>Étape 5/5 : </a:t>
            </a:r>
            <a:r>
              <a:rPr lang="fr-FR" dirty="0"/>
              <a:t>la </a:t>
            </a:r>
            <a:r>
              <a:rPr lang="fr-FR" dirty="0" err="1"/>
              <a:t>preparation</a:t>
            </a:r>
            <a:r>
              <a:rPr lang="fr-FR" dirty="0"/>
              <a:t> est Complete : </a:t>
            </a:r>
            <a:r>
              <a:rPr dirty="0"/>
              <a:t>Le Cauchemar des </a:t>
            </a:r>
            <a:r>
              <a:rPr dirty="0" err="1"/>
              <a:t>Changements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66360" cy="4351338"/>
          </a:xfrm>
        </p:spPr>
        <p:txBody>
          <a:bodyPr>
            <a:normAutofit fontScale="25000" lnSpcReduction="20000"/>
          </a:bodyPr>
          <a:lstStyle/>
          <a:p>
            <a:pPr>
              <a:spcAft>
                <a:spcPts val="2000"/>
              </a:spcAft>
              <a:defRPr sz="1800" i="1">
                <a:solidFill>
                  <a:srgbClr val="6B0F2B"/>
                </a:solidFill>
              </a:defRPr>
            </a:pPr>
            <a:r>
              <a:rPr dirty="0"/>
              <a:t>⚠️ CHAQUE modification = </a:t>
            </a:r>
            <a:r>
              <a:rPr dirty="0" err="1"/>
              <a:t>Recommencer</a:t>
            </a:r>
            <a:r>
              <a:rPr dirty="0"/>
              <a:t> </a:t>
            </a:r>
            <a:r>
              <a:rPr dirty="0" err="1"/>
              <a:t>partiellement</a:t>
            </a:r>
            <a:r>
              <a:rPr dirty="0"/>
              <a:t> </a:t>
            </a:r>
            <a:r>
              <a:rPr dirty="0" err="1"/>
              <a:t>ou</a:t>
            </a:r>
            <a:r>
              <a:rPr dirty="0"/>
              <a:t> </a:t>
            </a:r>
            <a:r>
              <a:rPr dirty="0" err="1"/>
              <a:t>totalement</a:t>
            </a:r>
            <a:endParaRPr dirty="0"/>
          </a:p>
          <a:p>
            <a:pPr>
              <a:spcBef>
                <a:spcPts val="800"/>
              </a:spcBef>
              <a:defRPr sz="1600" b="1">
                <a:solidFill>
                  <a:srgbClr val="EF4444"/>
                </a:solidFill>
              </a:defRPr>
            </a:pPr>
            <a:r>
              <a:rPr dirty="0"/>
              <a:t>❌ </a:t>
            </a:r>
            <a:r>
              <a:rPr dirty="0" err="1"/>
              <a:t>Changement</a:t>
            </a:r>
            <a:r>
              <a:rPr dirty="0"/>
              <a:t> </a:t>
            </a:r>
            <a:r>
              <a:rPr dirty="0" err="1"/>
              <a:t>météo</a:t>
            </a:r>
            <a:r>
              <a:rPr dirty="0"/>
              <a:t> ? TOUT RECOMMENCER !</a:t>
            </a:r>
          </a:p>
          <a:p>
            <a:pPr lvl="1">
              <a:spcBef>
                <a:spcPts val="400"/>
              </a:spcBef>
              <a:defRPr sz="1400"/>
            </a:pPr>
            <a:r>
              <a:rPr dirty="0"/>
              <a:t>  • Nouveau METAR → Nouvelles </a:t>
            </a:r>
            <a:r>
              <a:rPr dirty="0" err="1"/>
              <a:t>températures</a:t>
            </a:r>
            <a:endParaRPr dirty="0"/>
          </a:p>
          <a:p>
            <a:pPr lvl="1">
              <a:spcBef>
                <a:spcPts val="400"/>
              </a:spcBef>
              <a:defRPr sz="1400"/>
            </a:pPr>
            <a:r>
              <a:rPr dirty="0"/>
              <a:t>  • </a:t>
            </a:r>
            <a:r>
              <a:rPr dirty="0" err="1"/>
              <a:t>Recalculer</a:t>
            </a:r>
            <a:r>
              <a:rPr dirty="0"/>
              <a:t> PA, DA, performances </a:t>
            </a:r>
            <a:r>
              <a:rPr dirty="0" err="1"/>
              <a:t>décollage</a:t>
            </a:r>
            <a:r>
              <a:rPr dirty="0"/>
              <a:t>/</a:t>
            </a:r>
            <a:r>
              <a:rPr dirty="0" err="1"/>
              <a:t>atterrissage</a:t>
            </a:r>
            <a:endParaRPr dirty="0"/>
          </a:p>
          <a:p>
            <a:pPr lvl="1">
              <a:spcBef>
                <a:spcPts val="400"/>
              </a:spcBef>
              <a:defRPr sz="1400"/>
            </a:pPr>
            <a:r>
              <a:rPr dirty="0"/>
              <a:t>  • Nouveaux vents → </a:t>
            </a:r>
            <a:r>
              <a:rPr dirty="0" err="1"/>
              <a:t>Recalculer</a:t>
            </a:r>
            <a:r>
              <a:rPr dirty="0"/>
              <a:t> </a:t>
            </a:r>
            <a:r>
              <a:rPr dirty="0" err="1"/>
              <a:t>vitesses</a:t>
            </a:r>
            <a:r>
              <a:rPr dirty="0"/>
              <a:t> sol, temps, carburant</a:t>
            </a:r>
          </a:p>
          <a:p>
            <a:pPr lvl="1">
              <a:spcBef>
                <a:spcPts val="400"/>
              </a:spcBef>
              <a:defRPr sz="1400"/>
            </a:pPr>
            <a:r>
              <a:rPr dirty="0"/>
              <a:t>  • Conditions </a:t>
            </a:r>
            <a:r>
              <a:rPr dirty="0" err="1"/>
              <a:t>détériorées</a:t>
            </a:r>
            <a:r>
              <a:rPr dirty="0"/>
              <a:t> → </a:t>
            </a:r>
            <a:r>
              <a:rPr dirty="0" err="1"/>
              <a:t>Chercher</a:t>
            </a:r>
            <a:r>
              <a:rPr dirty="0"/>
              <a:t> un </a:t>
            </a:r>
            <a:r>
              <a:rPr dirty="0" err="1"/>
              <a:t>aérodrome</a:t>
            </a:r>
            <a:r>
              <a:rPr dirty="0"/>
              <a:t> de </a:t>
            </a:r>
            <a:r>
              <a:rPr dirty="0" err="1"/>
              <a:t>dégagement</a:t>
            </a:r>
            <a:endParaRPr dirty="0"/>
          </a:p>
          <a:p>
            <a:pPr lvl="1">
              <a:spcBef>
                <a:spcPts val="400"/>
              </a:spcBef>
              <a:defRPr sz="1400"/>
            </a:pPr>
            <a:r>
              <a:rPr dirty="0"/>
              <a:t>  • </a:t>
            </a:r>
            <a:r>
              <a:rPr dirty="0" err="1"/>
              <a:t>Refaire</a:t>
            </a:r>
            <a:r>
              <a:rPr dirty="0"/>
              <a:t> les </a:t>
            </a:r>
            <a:r>
              <a:rPr dirty="0" err="1"/>
              <a:t>calculs</a:t>
            </a:r>
            <a:r>
              <a:rPr dirty="0"/>
              <a:t> pour le </a:t>
            </a:r>
            <a:r>
              <a:rPr dirty="0" err="1"/>
              <a:t>dégagement</a:t>
            </a:r>
            <a:r>
              <a:rPr dirty="0"/>
              <a:t> (METAR, VAC, </a:t>
            </a:r>
            <a:r>
              <a:rPr dirty="0" err="1"/>
              <a:t>perfs</a:t>
            </a:r>
            <a:r>
              <a:rPr dirty="0"/>
              <a:t>...)</a:t>
            </a:r>
          </a:p>
          <a:p>
            <a:pPr>
              <a:spcBef>
                <a:spcPts val="800"/>
              </a:spcBef>
              <a:defRPr sz="1600"/>
            </a:pPr>
            <a:endParaRPr dirty="0"/>
          </a:p>
          <a:p>
            <a:pPr>
              <a:spcBef>
                <a:spcPts val="800"/>
              </a:spcBef>
              <a:defRPr sz="1600" b="1">
                <a:solidFill>
                  <a:srgbClr val="EF4444"/>
                </a:solidFill>
              </a:defRPr>
            </a:pPr>
            <a:r>
              <a:rPr dirty="0"/>
              <a:t>❌ </a:t>
            </a:r>
            <a:r>
              <a:rPr dirty="0" err="1"/>
              <a:t>Passager</a:t>
            </a:r>
            <a:r>
              <a:rPr dirty="0"/>
              <a:t> </a:t>
            </a:r>
            <a:r>
              <a:rPr dirty="0" err="1"/>
              <a:t>supplémentaire</a:t>
            </a:r>
            <a:r>
              <a:rPr dirty="0"/>
              <a:t> ? TOUT RECOMMENCER !</a:t>
            </a:r>
          </a:p>
          <a:p>
            <a:pPr lvl="1">
              <a:spcBef>
                <a:spcPts val="400"/>
              </a:spcBef>
              <a:defRPr sz="1400"/>
            </a:pPr>
            <a:r>
              <a:rPr dirty="0"/>
              <a:t>  • </a:t>
            </a:r>
            <a:r>
              <a:rPr dirty="0" err="1"/>
              <a:t>Recalculer</a:t>
            </a:r>
            <a:r>
              <a:rPr dirty="0"/>
              <a:t> masse et </a:t>
            </a:r>
            <a:r>
              <a:rPr dirty="0" err="1"/>
              <a:t>centrage</a:t>
            </a:r>
            <a:r>
              <a:rPr dirty="0"/>
              <a:t> </a:t>
            </a:r>
            <a:r>
              <a:rPr dirty="0" err="1"/>
              <a:t>complet</a:t>
            </a:r>
            <a:endParaRPr dirty="0"/>
          </a:p>
          <a:p>
            <a:pPr lvl="1">
              <a:spcBef>
                <a:spcPts val="400"/>
              </a:spcBef>
              <a:defRPr sz="1400"/>
            </a:pPr>
            <a:r>
              <a:rPr dirty="0"/>
              <a:t>  • Nouvelles performances </a:t>
            </a:r>
            <a:r>
              <a:rPr dirty="0" err="1"/>
              <a:t>décollage</a:t>
            </a:r>
            <a:r>
              <a:rPr dirty="0"/>
              <a:t> (masse </a:t>
            </a:r>
            <a:r>
              <a:rPr dirty="0" err="1"/>
              <a:t>augmentée</a:t>
            </a:r>
            <a:r>
              <a:rPr dirty="0"/>
              <a:t>)</a:t>
            </a:r>
          </a:p>
          <a:p>
            <a:pPr lvl="1">
              <a:spcBef>
                <a:spcPts val="400"/>
              </a:spcBef>
              <a:defRPr sz="1400"/>
            </a:pPr>
            <a:r>
              <a:rPr dirty="0"/>
              <a:t>  • </a:t>
            </a:r>
            <a:r>
              <a:rPr dirty="0" err="1"/>
              <a:t>Recalculer</a:t>
            </a:r>
            <a:r>
              <a:rPr dirty="0"/>
              <a:t> </a:t>
            </a:r>
            <a:r>
              <a:rPr dirty="0" err="1"/>
              <a:t>consommation</a:t>
            </a:r>
            <a:r>
              <a:rPr dirty="0"/>
              <a:t> carburant (avion plus </a:t>
            </a:r>
            <a:r>
              <a:rPr dirty="0" err="1"/>
              <a:t>lourd</a:t>
            </a:r>
            <a:r>
              <a:rPr dirty="0"/>
              <a:t>)</a:t>
            </a:r>
          </a:p>
          <a:p>
            <a:pPr lvl="1">
              <a:spcBef>
                <a:spcPts val="400"/>
              </a:spcBef>
              <a:defRPr sz="1400"/>
            </a:pPr>
            <a:r>
              <a:rPr dirty="0"/>
              <a:t>  • </a:t>
            </a:r>
            <a:r>
              <a:rPr dirty="0" err="1"/>
              <a:t>Potentiellement</a:t>
            </a:r>
            <a:r>
              <a:rPr dirty="0"/>
              <a:t> : </a:t>
            </a:r>
            <a:r>
              <a:rPr dirty="0" err="1"/>
              <a:t>retirer</a:t>
            </a:r>
            <a:r>
              <a:rPr dirty="0"/>
              <a:t> des </a:t>
            </a:r>
            <a:r>
              <a:rPr dirty="0" err="1"/>
              <a:t>bagages</a:t>
            </a:r>
            <a:r>
              <a:rPr dirty="0"/>
              <a:t> </a:t>
            </a:r>
            <a:r>
              <a:rPr dirty="0" err="1"/>
              <a:t>ou</a:t>
            </a:r>
            <a:r>
              <a:rPr dirty="0"/>
              <a:t> du carburant</a:t>
            </a:r>
          </a:p>
          <a:p>
            <a:pPr lvl="1">
              <a:spcBef>
                <a:spcPts val="400"/>
              </a:spcBef>
              <a:defRPr sz="1400"/>
            </a:pPr>
            <a:r>
              <a:rPr dirty="0"/>
              <a:t>  • Si hors </a:t>
            </a:r>
            <a:r>
              <a:rPr dirty="0" err="1"/>
              <a:t>enveloppe</a:t>
            </a:r>
            <a:r>
              <a:rPr dirty="0"/>
              <a:t> </a:t>
            </a:r>
            <a:r>
              <a:rPr dirty="0" err="1"/>
              <a:t>centrage</a:t>
            </a:r>
            <a:r>
              <a:rPr dirty="0"/>
              <a:t> → </a:t>
            </a:r>
            <a:r>
              <a:rPr dirty="0" err="1"/>
              <a:t>Reorganiser</a:t>
            </a:r>
            <a:r>
              <a:rPr dirty="0"/>
              <a:t> </a:t>
            </a:r>
            <a:r>
              <a:rPr dirty="0" err="1"/>
              <a:t>chargement</a:t>
            </a:r>
            <a:endParaRPr dirty="0"/>
          </a:p>
          <a:p>
            <a:pPr>
              <a:spcBef>
                <a:spcPts val="800"/>
              </a:spcBef>
              <a:defRPr sz="1600"/>
            </a:pPr>
            <a:endParaRPr dirty="0"/>
          </a:p>
          <a:p>
            <a:pPr>
              <a:spcBef>
                <a:spcPts val="800"/>
              </a:spcBef>
              <a:defRPr sz="1600" b="1">
                <a:solidFill>
                  <a:srgbClr val="EF4444"/>
                </a:solidFill>
              </a:defRPr>
            </a:pPr>
            <a:r>
              <a:rPr dirty="0"/>
              <a:t>❌ </a:t>
            </a:r>
            <a:r>
              <a:rPr dirty="0" err="1"/>
              <a:t>Changement</a:t>
            </a:r>
            <a:r>
              <a:rPr dirty="0"/>
              <a:t> de </a:t>
            </a:r>
            <a:r>
              <a:rPr dirty="0" err="1"/>
              <a:t>piste</a:t>
            </a:r>
            <a:r>
              <a:rPr dirty="0"/>
              <a:t> ? </a:t>
            </a:r>
            <a:r>
              <a:rPr dirty="0" err="1"/>
              <a:t>Recalculer</a:t>
            </a:r>
            <a:r>
              <a:rPr dirty="0"/>
              <a:t> !</a:t>
            </a:r>
          </a:p>
          <a:p>
            <a:pPr lvl="1">
              <a:spcBef>
                <a:spcPts val="400"/>
              </a:spcBef>
              <a:defRPr sz="1400"/>
            </a:pPr>
            <a:r>
              <a:rPr dirty="0"/>
              <a:t>  • Nouvelle orientation </a:t>
            </a:r>
            <a:r>
              <a:rPr dirty="0" err="1"/>
              <a:t>piste</a:t>
            </a:r>
            <a:r>
              <a:rPr dirty="0"/>
              <a:t> → </a:t>
            </a:r>
            <a:r>
              <a:rPr dirty="0" err="1"/>
              <a:t>Recalculer</a:t>
            </a:r>
            <a:r>
              <a:rPr dirty="0"/>
              <a:t> </a:t>
            </a:r>
            <a:r>
              <a:rPr dirty="0" err="1"/>
              <a:t>composantes</a:t>
            </a:r>
            <a:r>
              <a:rPr dirty="0"/>
              <a:t> vent</a:t>
            </a:r>
          </a:p>
          <a:p>
            <a:pPr lvl="1">
              <a:spcBef>
                <a:spcPts val="400"/>
              </a:spcBef>
              <a:defRPr sz="1400"/>
            </a:pPr>
            <a:r>
              <a:rPr dirty="0"/>
              <a:t>  • Nouvelle longueur </a:t>
            </a:r>
            <a:r>
              <a:rPr dirty="0" err="1"/>
              <a:t>piste</a:t>
            </a:r>
            <a:r>
              <a:rPr dirty="0"/>
              <a:t> → </a:t>
            </a:r>
            <a:r>
              <a:rPr dirty="0" err="1"/>
              <a:t>Revérifier</a:t>
            </a:r>
            <a:r>
              <a:rPr dirty="0"/>
              <a:t> performances</a:t>
            </a:r>
          </a:p>
          <a:p>
            <a:pPr>
              <a:spcBef>
                <a:spcPts val="800"/>
              </a:spcBef>
              <a:defRPr sz="1600"/>
            </a:pPr>
            <a:endParaRPr dirty="0"/>
          </a:p>
          <a:p>
            <a:pPr>
              <a:spcBef>
                <a:spcPts val="800"/>
              </a:spcBef>
              <a:defRPr sz="1600" b="1">
                <a:solidFill>
                  <a:srgbClr val="EF4444"/>
                </a:solidFill>
              </a:defRPr>
            </a:pPr>
            <a:r>
              <a:rPr dirty="0"/>
              <a:t>❌ Retard au </a:t>
            </a:r>
            <a:r>
              <a:rPr dirty="0" err="1"/>
              <a:t>départ</a:t>
            </a:r>
            <a:r>
              <a:rPr dirty="0"/>
              <a:t> ? Mise à jour !</a:t>
            </a:r>
          </a:p>
          <a:p>
            <a:pPr lvl="1">
              <a:spcBef>
                <a:spcPts val="400"/>
              </a:spcBef>
              <a:defRPr sz="1400"/>
            </a:pPr>
            <a:r>
              <a:rPr dirty="0"/>
              <a:t>  • Nouveaux </a:t>
            </a:r>
            <a:r>
              <a:rPr dirty="0" err="1"/>
              <a:t>horaires</a:t>
            </a:r>
            <a:r>
              <a:rPr dirty="0"/>
              <a:t> → Nouveau TAF</a:t>
            </a:r>
            <a:endParaRPr lang="fr-FR" dirty="0"/>
          </a:p>
          <a:p>
            <a:pPr lvl="1">
              <a:spcBef>
                <a:spcPts val="400"/>
              </a:spcBef>
              <a:defRPr sz="1400"/>
            </a:pPr>
            <a:r>
              <a:rPr lang="fr-FR" dirty="0" err="1"/>
              <a:t>Modificaiotn</a:t>
            </a:r>
            <a:r>
              <a:rPr lang="fr-FR" dirty="0"/>
              <a:t> du nombre de personnes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dirty="0"/>
              <a:t>Avions plus </a:t>
            </a:r>
            <a:r>
              <a:rPr lang="fr-FR" dirty="0" err="1"/>
              <a:t>disponble</a:t>
            </a:r>
            <a:r>
              <a:rPr lang="fr-FR" dirty="0"/>
              <a:t> ?</a:t>
            </a:r>
            <a:endParaRPr dirty="0"/>
          </a:p>
          <a:p>
            <a:pPr lvl="1">
              <a:spcBef>
                <a:spcPts val="400"/>
              </a:spcBef>
              <a:defRPr sz="1400"/>
            </a:pPr>
            <a:r>
              <a:rPr dirty="0"/>
              <a:t>  • Nouveau METAR → </a:t>
            </a:r>
            <a:r>
              <a:rPr dirty="0" err="1"/>
              <a:t>Températures</a:t>
            </a:r>
            <a:r>
              <a:rPr dirty="0"/>
              <a:t>/vents </a:t>
            </a:r>
            <a:r>
              <a:rPr dirty="0" err="1"/>
              <a:t>différents</a:t>
            </a:r>
            <a:endParaRPr dirty="0"/>
          </a:p>
          <a:p>
            <a:pPr lvl="1">
              <a:spcBef>
                <a:spcPts val="400"/>
              </a:spcBef>
              <a:defRPr sz="1400"/>
            </a:pPr>
            <a:r>
              <a:rPr dirty="0"/>
              <a:t>  • Plan de vol à modifier (OLIVIA)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14060" y="1825625"/>
            <a:ext cx="42291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000"/>
              </a:spcAft>
              <a:defRPr sz="1800" i="1">
                <a:solidFill>
                  <a:srgbClr val="6B0F2B"/>
                </a:solidFill>
              </a:defRPr>
            </a:pPr>
            <a:r>
              <a:rPr lang="fr-FR" sz="1800" i="1" dirty="0">
                <a:solidFill>
                  <a:srgbClr val="6B0F2B"/>
                </a:solidFill>
              </a:rPr>
              <a:t>🚨 La réalité de CHAQUE préparation de vol sans aide numérique</a:t>
            </a:r>
          </a:p>
          <a:p>
            <a:pPr>
              <a:spcBef>
                <a:spcPts val="800"/>
              </a:spcBef>
              <a:defRPr sz="1600"/>
            </a:pPr>
            <a:r>
              <a:rPr lang="fr-FR" sz="1600" dirty="0"/>
              <a:t>⏱️ TEMPS TOTAL : 1h00 à 1h30 de préparation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dirty="0"/>
              <a:t>  • Pour UN SEUL vol de navigation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dirty="0"/>
              <a:t>  • Sans compter les erreurs et oublis...</a:t>
            </a:r>
          </a:p>
          <a:p>
            <a:pPr>
              <a:spcBef>
                <a:spcPts val="800"/>
              </a:spcBef>
              <a:defRPr sz="1600"/>
            </a:pPr>
            <a:endParaRPr lang="fr-FR" sz="1600" dirty="0"/>
          </a:p>
          <a:p>
            <a:pPr>
              <a:spcBef>
                <a:spcPts val="800"/>
              </a:spcBef>
              <a:defRPr sz="1600"/>
            </a:pPr>
            <a:r>
              <a:rPr lang="fr-FR" sz="1600" dirty="0"/>
              <a:t>🧠 CHARGE MENTALE : Maximale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dirty="0"/>
              <a:t>  • 5 sites web différents à consulter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dirty="0"/>
              <a:t>  • 20+ calculs manuels (risques d'erreur élevés)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dirty="0"/>
              <a:t>  • Documents papier éparpillés partout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dirty="0"/>
              <a:t>  • Impossible de tout garder en tête</a:t>
            </a:r>
          </a:p>
          <a:p>
            <a:pPr>
              <a:spcBef>
                <a:spcPts val="800"/>
              </a:spcBef>
              <a:defRPr sz="1600"/>
            </a:pPr>
            <a:endParaRPr lang="fr-FR" sz="1600" dirty="0"/>
          </a:p>
          <a:p>
            <a:pPr>
              <a:spcBef>
                <a:spcPts val="800"/>
              </a:spcBef>
              <a:defRPr sz="1600" b="1">
                <a:solidFill>
                  <a:srgbClr val="EF4444"/>
                </a:solidFill>
              </a:defRPr>
            </a:pPr>
            <a:r>
              <a:rPr lang="fr-FR" sz="1600" b="1" dirty="0">
                <a:solidFill>
                  <a:srgbClr val="EF4444"/>
                </a:solidFill>
              </a:rPr>
              <a:t>⚠️ RISQUES D'ERREURS : Très élevés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dirty="0"/>
              <a:t>  • Oubli d'un NOTAM critique (piste fermée)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dirty="0"/>
              <a:t>  • Erreur de calcul dans les performances (dangereux !)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dirty="0"/>
              <a:t>  • Mauvaise lecture d'un abaque (±15% d'erreur)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dirty="0"/>
              <a:t>  • Confusion entre unités (</a:t>
            </a:r>
            <a:r>
              <a:rPr lang="fr-FR" sz="1400" dirty="0" err="1"/>
              <a:t>ft</a:t>
            </a:r>
            <a:r>
              <a:rPr lang="fr-FR" sz="1400" dirty="0"/>
              <a:t>/m, kt/km/h, L/gal...)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dirty="0"/>
              <a:t>  • Document périmé non détecté</a:t>
            </a:r>
          </a:p>
          <a:p>
            <a:pPr>
              <a:spcBef>
                <a:spcPts val="800"/>
              </a:spcBef>
              <a:defRPr sz="1600"/>
            </a:pPr>
            <a:endParaRPr lang="fr-FR" sz="1600" dirty="0"/>
          </a:p>
          <a:p>
            <a:pPr>
              <a:spcBef>
                <a:spcPts val="800"/>
              </a:spcBef>
              <a:defRPr sz="1600"/>
            </a:pPr>
            <a:r>
              <a:rPr lang="fr-FR" sz="1600" dirty="0"/>
              <a:t>😤 FRUSTRATION : Maximum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dirty="0"/>
              <a:t>  • Répétitif, chronophage, source de stress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dirty="0"/>
              <a:t>  • Décourage les vols spontanés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dirty="0"/>
              <a:t>  • Vol de 1h30 = 3h de préparation (ratio 2:1 !)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15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4400" y="22860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000" b="1">
                <a:solidFill>
                  <a:srgbClr val="FFFFFF"/>
                </a:solidFill>
              </a:defRPr>
            </a:pPr>
            <a:r>
              <a:t>ET SI...</a:t>
            </a:r>
          </a:p>
          <a:p>
            <a:pPr algn="ctr">
              <a:spcBef>
                <a:spcPts val="2000"/>
              </a:spcBef>
              <a:defRPr sz="3200">
                <a:solidFill>
                  <a:srgbClr val="FFFFFF"/>
                </a:solidFill>
              </a:defRPr>
            </a:pPr>
            <a:r>
              <a:t>Tout cela pouvait prendre 15 minutes 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B9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665595" y="2286000"/>
            <a:ext cx="5812810" cy="1764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000" b="1">
                <a:solidFill>
                  <a:srgbClr val="FFFFFF"/>
                </a:solidFill>
              </a:defRPr>
            </a:pPr>
            <a:r>
              <a:rPr dirty="0"/>
              <a:t>Avec </a:t>
            </a:r>
            <a:r>
              <a:rPr lang="fr-FR" dirty="0" err="1"/>
              <a:t>Alflight</a:t>
            </a:r>
            <a:endParaRPr dirty="0"/>
          </a:p>
          <a:p>
            <a:pPr algn="ctr">
              <a:spcBef>
                <a:spcPts val="2000"/>
              </a:spcBef>
              <a:defRPr sz="3200">
                <a:solidFill>
                  <a:srgbClr val="FFFFFF"/>
                </a:solidFill>
              </a:defRPr>
            </a:pPr>
            <a:r>
              <a:rPr dirty="0"/>
              <a:t>La </a:t>
            </a:r>
            <a:r>
              <a:rPr dirty="0" err="1"/>
              <a:t>préparation</a:t>
            </a:r>
            <a:r>
              <a:rPr dirty="0"/>
              <a:t> de vol </a:t>
            </a:r>
            <a:r>
              <a:rPr dirty="0" err="1"/>
              <a:t>réinventée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dirty="0"/>
              <a:t>Comment </a:t>
            </a:r>
            <a:r>
              <a:rPr dirty="0" err="1"/>
              <a:t>Fonctionne</a:t>
            </a:r>
            <a:r>
              <a:rPr dirty="0"/>
              <a:t> </a:t>
            </a:r>
            <a:r>
              <a:rPr lang="fr-FR" dirty="0" err="1"/>
              <a:t>Alflight</a:t>
            </a:r>
            <a:r>
              <a:rPr dirty="0"/>
              <a:t>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spcAft>
                <a:spcPts val="2000"/>
              </a:spcAft>
              <a:defRPr sz="1800" i="1">
                <a:solidFill>
                  <a:srgbClr val="6B0F2B"/>
                </a:solidFill>
              </a:defRPr>
            </a:pPr>
            <a:r>
              <a:rPr dirty="0"/>
              <a:t>🎯 2 étapes simples pour </a:t>
            </a:r>
            <a:r>
              <a:rPr dirty="0" err="1"/>
              <a:t>une</a:t>
            </a:r>
            <a:r>
              <a:rPr dirty="0"/>
              <a:t> </a:t>
            </a:r>
            <a:r>
              <a:rPr dirty="0" err="1"/>
              <a:t>efficacité</a:t>
            </a:r>
            <a:r>
              <a:rPr dirty="0"/>
              <a:t> </a:t>
            </a:r>
            <a:r>
              <a:rPr dirty="0" err="1"/>
              <a:t>maximale</a:t>
            </a:r>
            <a:endParaRPr dirty="0"/>
          </a:p>
          <a:p>
            <a:pPr>
              <a:spcBef>
                <a:spcPts val="1000"/>
              </a:spcBef>
              <a:defRPr sz="1800"/>
            </a:pPr>
            <a:r>
              <a:rPr dirty="0"/>
              <a:t>📱 </a:t>
            </a:r>
            <a:r>
              <a:rPr lang="fr-FR" dirty="0" err="1"/>
              <a:t>Alflight</a:t>
            </a:r>
            <a:r>
              <a:rPr dirty="0"/>
              <a:t> </a:t>
            </a:r>
            <a:r>
              <a:rPr dirty="0" err="1"/>
              <a:t>révolutionne</a:t>
            </a:r>
            <a:r>
              <a:rPr dirty="0"/>
              <a:t> la </a:t>
            </a:r>
            <a:r>
              <a:rPr dirty="0" err="1"/>
              <a:t>préparation</a:t>
            </a:r>
            <a:r>
              <a:rPr dirty="0"/>
              <a:t> de vol </a:t>
            </a:r>
            <a:r>
              <a:rPr dirty="0" err="1"/>
              <a:t>en</a:t>
            </a:r>
            <a:r>
              <a:rPr dirty="0"/>
              <a:t> 2 étapes :</a:t>
            </a:r>
          </a:p>
          <a:p>
            <a:pPr>
              <a:spcBef>
                <a:spcPts val="1000"/>
              </a:spcBef>
              <a:defRPr sz="1800"/>
            </a:pPr>
            <a:endParaRPr dirty="0"/>
          </a:p>
          <a:p>
            <a:pPr>
              <a:spcBef>
                <a:spcPts val="1000"/>
              </a:spcBef>
              <a:defRPr sz="1800"/>
            </a:pPr>
            <a:r>
              <a:rPr dirty="0"/>
              <a:t>1️⃣ PREMIÈRE UTILISATION : Configuration </a:t>
            </a:r>
            <a:r>
              <a:rPr dirty="0" err="1"/>
              <a:t>initiale</a:t>
            </a:r>
            <a:endParaRPr dirty="0"/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⏱️ Durée : 10-15 minutes (UNE SEULE FOIS)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Créer</a:t>
            </a:r>
            <a:r>
              <a:rPr dirty="0"/>
              <a:t> </a:t>
            </a:r>
            <a:r>
              <a:rPr dirty="0" err="1"/>
              <a:t>votre</a:t>
            </a:r>
            <a:r>
              <a:rPr dirty="0"/>
              <a:t> </a:t>
            </a:r>
            <a:r>
              <a:rPr dirty="0" err="1"/>
              <a:t>profil</a:t>
            </a:r>
            <a:r>
              <a:rPr dirty="0"/>
              <a:t> </a:t>
            </a:r>
            <a:r>
              <a:rPr dirty="0" err="1"/>
              <a:t>pilote</a:t>
            </a:r>
            <a:r>
              <a:rPr dirty="0"/>
              <a:t> (</a:t>
            </a:r>
            <a:r>
              <a:rPr dirty="0" err="1"/>
              <a:t>licences</a:t>
            </a:r>
            <a:r>
              <a:rPr dirty="0"/>
              <a:t>, qualifications)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Télécharger</a:t>
            </a:r>
            <a:r>
              <a:rPr dirty="0"/>
              <a:t> </a:t>
            </a:r>
            <a:r>
              <a:rPr dirty="0" err="1"/>
              <a:t>vos</a:t>
            </a:r>
            <a:r>
              <a:rPr dirty="0"/>
              <a:t> avions </a:t>
            </a:r>
            <a:r>
              <a:rPr dirty="0" err="1"/>
              <a:t>favoris</a:t>
            </a:r>
            <a:r>
              <a:rPr dirty="0"/>
              <a:t> </a:t>
            </a:r>
            <a:r>
              <a:rPr dirty="0" err="1"/>
              <a:t>depuis</a:t>
            </a:r>
            <a:r>
              <a:rPr dirty="0"/>
              <a:t> la bibliothèque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Configurer</a:t>
            </a:r>
            <a:r>
              <a:rPr dirty="0"/>
              <a:t> </a:t>
            </a:r>
            <a:r>
              <a:rPr dirty="0" err="1"/>
              <a:t>vos</a:t>
            </a:r>
            <a:r>
              <a:rPr dirty="0"/>
              <a:t> </a:t>
            </a:r>
            <a:r>
              <a:rPr dirty="0" err="1"/>
              <a:t>préférences</a:t>
            </a:r>
            <a:r>
              <a:rPr dirty="0"/>
              <a:t> (</a:t>
            </a:r>
            <a:r>
              <a:rPr dirty="0" err="1"/>
              <a:t>unités</a:t>
            </a:r>
            <a:r>
              <a:rPr dirty="0"/>
              <a:t>, </a:t>
            </a:r>
            <a:r>
              <a:rPr dirty="0" err="1"/>
              <a:t>aérodromes</a:t>
            </a:r>
            <a:r>
              <a:rPr dirty="0"/>
              <a:t> </a:t>
            </a:r>
            <a:r>
              <a:rPr dirty="0" err="1"/>
              <a:t>habituels</a:t>
            </a:r>
            <a:r>
              <a:rPr dirty="0"/>
              <a:t>)</a:t>
            </a:r>
          </a:p>
          <a:p>
            <a:pPr>
              <a:spcBef>
                <a:spcPts val="1000"/>
              </a:spcBef>
              <a:defRPr sz="1800"/>
            </a:pPr>
            <a:endParaRPr dirty="0"/>
          </a:p>
          <a:p>
            <a:pPr>
              <a:spcBef>
                <a:spcPts val="1000"/>
              </a:spcBef>
              <a:defRPr sz="1800"/>
            </a:pPr>
            <a:r>
              <a:rPr dirty="0"/>
              <a:t>2️⃣ CHAQUE VOL SUIVANT : </a:t>
            </a:r>
            <a:r>
              <a:rPr dirty="0" err="1"/>
              <a:t>Préparation</a:t>
            </a:r>
            <a:r>
              <a:rPr dirty="0"/>
              <a:t> </a:t>
            </a:r>
            <a:r>
              <a:rPr dirty="0" err="1"/>
              <a:t>instantanée</a:t>
            </a:r>
            <a:endParaRPr dirty="0"/>
          </a:p>
          <a:p>
            <a:pPr lvl="1">
              <a:spcBef>
                <a:spcPts val="600"/>
              </a:spcBef>
              <a:defRPr sz="1500" b="1">
                <a:solidFill>
                  <a:srgbClr val="3B82F6"/>
                </a:solidFill>
              </a:defRPr>
            </a:pPr>
            <a:r>
              <a:rPr dirty="0"/>
              <a:t>⚡ Durée : 3 MINUTES CHRONO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Saisir</a:t>
            </a:r>
            <a:r>
              <a:rPr dirty="0"/>
              <a:t> </a:t>
            </a:r>
            <a:r>
              <a:rPr dirty="0" err="1"/>
              <a:t>départ</a:t>
            </a:r>
            <a:r>
              <a:rPr dirty="0"/>
              <a:t>/</a:t>
            </a:r>
            <a:r>
              <a:rPr dirty="0" err="1"/>
              <a:t>arrivée</a:t>
            </a:r>
            <a:r>
              <a:rPr dirty="0"/>
              <a:t> → Tout le </a:t>
            </a:r>
            <a:r>
              <a:rPr dirty="0" err="1"/>
              <a:t>reste</a:t>
            </a:r>
            <a:r>
              <a:rPr dirty="0"/>
              <a:t> est AUTOMATIQUE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Validation des </a:t>
            </a:r>
            <a:r>
              <a:rPr dirty="0" err="1"/>
              <a:t>calculs</a:t>
            </a:r>
            <a:r>
              <a:rPr dirty="0"/>
              <a:t> → Prêt à </a:t>
            </a:r>
            <a:r>
              <a:rPr dirty="0" err="1"/>
              <a:t>décoller</a:t>
            </a:r>
            <a:r>
              <a:rPr dirty="0"/>
              <a:t> !</a:t>
            </a:r>
          </a:p>
          <a:p>
            <a:pPr marL="0" indent="0">
              <a:spcBef>
                <a:spcPts val="1000"/>
              </a:spcBef>
              <a:buNone/>
              <a:defRPr sz="1800"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56873BF-6015-EE47-6051-9146B276C0E6}"/>
              </a:ext>
            </a:extLst>
          </p:cNvPr>
          <p:cNvSpPr txBox="1"/>
          <p:nvPr/>
        </p:nvSpPr>
        <p:spPr>
          <a:xfrm>
            <a:off x="635000" y="381000"/>
            <a:ext cx="1092200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600" b="1" dirty="0">
                <a:solidFill>
                  <a:srgbClr val="93163C"/>
                </a:solidFill>
                <a:latin typeface="+mj-lt"/>
              </a:rPr>
              <a:t>La Préparation de Vol : Un Défi fastidieux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2B4F099-9A65-67C9-2479-719850D57B77}"/>
              </a:ext>
            </a:extLst>
          </p:cNvPr>
          <p:cNvSpPr txBox="1"/>
          <p:nvPr/>
        </p:nvSpPr>
        <p:spPr>
          <a:xfrm>
            <a:off x="1016000" y="1524000"/>
            <a:ext cx="10160000" cy="369331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6B7280"/>
                </a:solidFill>
              </a:rPr>
              <a:t>Sources de données multiples et dispersées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6B7280"/>
                </a:solidFill>
              </a:rPr>
              <a:t>SIA, Météo France, NOTAM, </a:t>
            </a:r>
            <a:r>
              <a:rPr lang="fr-FR" dirty="0" err="1">
                <a:solidFill>
                  <a:srgbClr val="6B7280"/>
                </a:solidFill>
              </a:rPr>
              <a:t>Manex</a:t>
            </a:r>
            <a:r>
              <a:rPr lang="fr-FR" dirty="0">
                <a:solidFill>
                  <a:srgbClr val="6B7280"/>
                </a:solidFill>
              </a:rPr>
              <a:t>, cartes VAC...
Pas de vue centralisée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6B7280"/>
                </a:solidFill>
              </a:rPr>
              <a:t>Vérifications réglementaires</a:t>
            </a:r>
          </a:p>
          <a:p>
            <a:endParaRPr lang="fr-FR" dirty="0">
              <a:solidFill>
                <a:srgbClr val="6B728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6B7280"/>
                </a:solidFill>
              </a:rPr>
              <a:t>Calculs manuels fastidieux, critique et sources d'erreurs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6B7280"/>
                </a:solidFill>
              </a:rPr>
              <a:t>Navigation, carburant, masse et centrage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6B7280"/>
                </a:solidFill>
              </a:rPr>
              <a:t>Performances décollage/atterrissage</a:t>
            </a:r>
          </a:p>
          <a:p>
            <a:pPr lvl="1"/>
            <a:endParaRPr lang="fr-FR" dirty="0">
              <a:solidFill>
                <a:srgbClr val="6B728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6B7280"/>
                </a:solidFill>
              </a:rPr>
              <a:t>Temps de préparation important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6B7280"/>
                </a:solidFill>
              </a:rPr>
              <a:t>45-90 minutes par vol en moyenne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6B7280"/>
                </a:solidFill>
              </a:rPr>
              <a:t>Calcule et préparation non reproductible et soumise au alea externe (météo, nb de passagers, disponibilité de l’avion…) </a:t>
            </a:r>
          </a:p>
        </p:txBody>
      </p:sp>
    </p:spTree>
    <p:extLst>
      <p:ext uri="{BB962C8B-B14F-4D97-AF65-F5344CB8AC3E}">
        <p14:creationId xmlns:p14="http://schemas.microsoft.com/office/powerpoint/2010/main" val="3758321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t>1️⃣ Première Utilisation : Configuration Initiale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2000"/>
              </a:spcAft>
              <a:defRPr sz="1800" i="1">
                <a:solidFill>
                  <a:srgbClr val="6B0F2B"/>
                </a:solidFill>
              </a:defRPr>
            </a:pPr>
            <a:r>
              <a:rPr dirty="0"/>
              <a:t>⏱️ Durée </a:t>
            </a:r>
            <a:r>
              <a:rPr dirty="0" err="1"/>
              <a:t>totale</a:t>
            </a:r>
            <a:r>
              <a:rPr dirty="0"/>
              <a:t> : 10-15 minutes (</a:t>
            </a:r>
            <a:r>
              <a:rPr dirty="0" err="1"/>
              <a:t>une</a:t>
            </a:r>
            <a:r>
              <a:rPr dirty="0"/>
              <a:t> </a:t>
            </a:r>
            <a:r>
              <a:rPr dirty="0" err="1"/>
              <a:t>seule</a:t>
            </a:r>
            <a:r>
              <a:rPr dirty="0"/>
              <a:t> </a:t>
            </a:r>
            <a:r>
              <a:rPr dirty="0" err="1"/>
              <a:t>fois</a:t>
            </a:r>
            <a:r>
              <a:rPr dirty="0"/>
              <a:t> dans </a:t>
            </a:r>
            <a:r>
              <a:rPr dirty="0" err="1"/>
              <a:t>votre</a:t>
            </a:r>
            <a:r>
              <a:rPr dirty="0"/>
              <a:t> vie de </a:t>
            </a:r>
            <a:r>
              <a:rPr dirty="0" err="1"/>
              <a:t>pilote</a:t>
            </a:r>
            <a:r>
              <a:rPr dirty="0"/>
              <a:t> !)</a:t>
            </a:r>
          </a:p>
          <a:p>
            <a:pPr>
              <a:spcBef>
                <a:spcPts val="1000"/>
              </a:spcBef>
              <a:defRPr sz="1800"/>
            </a:pPr>
            <a:r>
              <a:rPr dirty="0"/>
              <a:t>👤 ÉTAPE 1 : </a:t>
            </a:r>
            <a:r>
              <a:rPr dirty="0" err="1"/>
              <a:t>Profil</a:t>
            </a:r>
            <a:r>
              <a:rPr dirty="0"/>
              <a:t> </a:t>
            </a:r>
            <a:r>
              <a:rPr dirty="0" err="1"/>
              <a:t>Pilote</a:t>
            </a:r>
            <a:r>
              <a:rPr dirty="0"/>
              <a:t> (3-5 min)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Nom, </a:t>
            </a:r>
            <a:r>
              <a:rPr dirty="0" err="1"/>
              <a:t>prénom</a:t>
            </a:r>
            <a:r>
              <a:rPr dirty="0"/>
              <a:t>, date de naissance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Licence</a:t>
            </a:r>
            <a:r>
              <a:rPr dirty="0"/>
              <a:t> (LAPL, PPL, CPL...) + </a:t>
            </a:r>
            <a:r>
              <a:rPr dirty="0" err="1"/>
              <a:t>numéro</a:t>
            </a:r>
            <a:endParaRPr dirty="0"/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Qualifications (SEP, MEP, Night, IR...)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Certificat</a:t>
            </a:r>
            <a:r>
              <a:rPr dirty="0"/>
              <a:t> </a:t>
            </a:r>
            <a:r>
              <a:rPr dirty="0" err="1"/>
              <a:t>médical</a:t>
            </a:r>
            <a:r>
              <a:rPr dirty="0"/>
              <a:t> (</a:t>
            </a:r>
            <a:r>
              <a:rPr dirty="0" err="1"/>
              <a:t>classe</a:t>
            </a:r>
            <a:r>
              <a:rPr dirty="0"/>
              <a:t> + date expiration)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</a:t>
            </a:r>
            <a:r>
              <a:rPr dirty="0" err="1"/>
              <a:t>Alertes</a:t>
            </a:r>
            <a:r>
              <a:rPr dirty="0"/>
              <a:t> </a:t>
            </a:r>
            <a:r>
              <a:rPr dirty="0" err="1"/>
              <a:t>automatiques</a:t>
            </a:r>
            <a:r>
              <a:rPr dirty="0"/>
              <a:t> pour </a:t>
            </a:r>
            <a:r>
              <a:rPr dirty="0" err="1"/>
              <a:t>renouvellements</a:t>
            </a:r>
            <a:r>
              <a:rPr dirty="0"/>
              <a:t> !</a:t>
            </a:r>
          </a:p>
          <a:p>
            <a:pPr>
              <a:spcBef>
                <a:spcPts val="1000"/>
              </a:spcBef>
              <a:defRPr sz="1800"/>
            </a:pPr>
            <a:r>
              <a:rPr dirty="0"/>
              <a:t>✈️ ÉTAPE 2 : </a:t>
            </a:r>
            <a:r>
              <a:rPr dirty="0" err="1"/>
              <a:t>Télécharger</a:t>
            </a:r>
            <a:r>
              <a:rPr dirty="0"/>
              <a:t> Avions (2-3 min)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Accéder</a:t>
            </a:r>
            <a:r>
              <a:rPr dirty="0"/>
              <a:t> bibliothèque </a:t>
            </a:r>
            <a:r>
              <a:rPr dirty="0" err="1"/>
              <a:t>intégrée</a:t>
            </a:r>
            <a:r>
              <a:rPr dirty="0"/>
              <a:t> (50+ </a:t>
            </a:r>
            <a:r>
              <a:rPr dirty="0" err="1"/>
              <a:t>modèles</a:t>
            </a:r>
            <a:r>
              <a:rPr dirty="0"/>
              <a:t>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Rechercher</a:t>
            </a:r>
            <a:r>
              <a:rPr dirty="0"/>
              <a:t> </a:t>
            </a:r>
            <a:r>
              <a:rPr dirty="0" err="1"/>
              <a:t>votre</a:t>
            </a:r>
            <a:r>
              <a:rPr dirty="0"/>
              <a:t> avion (DA40 NG, C172, PA28...)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Télécharger</a:t>
            </a:r>
            <a:r>
              <a:rPr dirty="0"/>
              <a:t> : performances + </a:t>
            </a:r>
            <a:r>
              <a:rPr dirty="0" err="1"/>
              <a:t>abaques</a:t>
            </a:r>
            <a:r>
              <a:rPr dirty="0"/>
              <a:t> + </a:t>
            </a:r>
            <a:r>
              <a:rPr dirty="0" err="1"/>
              <a:t>limites</a:t>
            </a:r>
            <a:endParaRPr dirty="0"/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Ajouter</a:t>
            </a:r>
            <a:r>
              <a:rPr dirty="0"/>
              <a:t> </a:t>
            </a:r>
            <a:r>
              <a:rPr dirty="0" err="1"/>
              <a:t>immatriculation</a:t>
            </a:r>
            <a:r>
              <a:rPr dirty="0"/>
              <a:t> (F-HSTR, F-GXYZ...)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Avion prêt avec TOUTES </a:t>
            </a:r>
            <a:r>
              <a:rPr dirty="0" err="1"/>
              <a:t>ses</a:t>
            </a:r>
            <a:r>
              <a:rPr dirty="0"/>
              <a:t> données techniques !</a:t>
            </a:r>
          </a:p>
          <a:p>
            <a:pPr>
              <a:spcBef>
                <a:spcPts val="1000"/>
              </a:spcBef>
              <a:defRPr sz="1800"/>
            </a:pPr>
            <a:r>
              <a:rPr dirty="0"/>
              <a:t>⚙️ ÉTAPE 3 : </a:t>
            </a:r>
            <a:r>
              <a:rPr dirty="0" err="1"/>
              <a:t>Préférences</a:t>
            </a:r>
            <a:r>
              <a:rPr dirty="0"/>
              <a:t> </a:t>
            </a:r>
            <a:r>
              <a:rPr dirty="0" err="1"/>
              <a:t>Unités</a:t>
            </a:r>
            <a:r>
              <a:rPr dirty="0"/>
              <a:t> (2-3 min)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Choisir</a:t>
            </a:r>
            <a:r>
              <a:rPr dirty="0"/>
              <a:t> preset </a:t>
            </a:r>
            <a:r>
              <a:rPr dirty="0" err="1"/>
              <a:t>rapide</a:t>
            </a:r>
            <a:r>
              <a:rPr dirty="0"/>
              <a:t> : EASA (Europe) </a:t>
            </a:r>
            <a:r>
              <a:rPr dirty="0" err="1"/>
              <a:t>ou</a:t>
            </a:r>
            <a:r>
              <a:rPr dirty="0"/>
              <a:t> FAA (USA)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Ou </a:t>
            </a:r>
            <a:r>
              <a:rPr dirty="0" err="1"/>
              <a:t>personnaliser</a:t>
            </a:r>
            <a:r>
              <a:rPr dirty="0"/>
              <a:t> : distances (nm/km), </a:t>
            </a:r>
            <a:r>
              <a:rPr dirty="0" err="1"/>
              <a:t>vitesses</a:t>
            </a:r>
            <a:r>
              <a:rPr dirty="0"/>
              <a:t> (kt/km/h)...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Configurer</a:t>
            </a:r>
            <a:r>
              <a:rPr dirty="0"/>
              <a:t> </a:t>
            </a:r>
            <a:r>
              <a:rPr dirty="0" err="1"/>
              <a:t>aérodromes</a:t>
            </a:r>
            <a:r>
              <a:rPr dirty="0"/>
              <a:t> </a:t>
            </a:r>
            <a:r>
              <a:rPr dirty="0" err="1"/>
              <a:t>favoris</a:t>
            </a:r>
            <a:r>
              <a:rPr dirty="0"/>
              <a:t> (base </a:t>
            </a:r>
            <a:r>
              <a:rPr dirty="0" err="1"/>
              <a:t>habituelle</a:t>
            </a:r>
            <a:r>
              <a:rPr dirty="0"/>
              <a:t>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Application </a:t>
            </a:r>
            <a:r>
              <a:rPr dirty="0" err="1"/>
              <a:t>adaptée</a:t>
            </a:r>
            <a:r>
              <a:rPr dirty="0"/>
              <a:t> à VOS habitudes !</a:t>
            </a:r>
          </a:p>
          <a:p>
            <a:pPr>
              <a:spcBef>
                <a:spcPts val="1000"/>
              </a:spcBef>
              <a:defRPr sz="1800"/>
            </a:pPr>
            <a:r>
              <a:rPr dirty="0"/>
              <a:t>📲 ÉTAPE 4 : </a:t>
            </a:r>
            <a:r>
              <a:rPr dirty="0" err="1"/>
              <a:t>Synchronisation</a:t>
            </a:r>
            <a:r>
              <a:rPr dirty="0"/>
              <a:t> (2-3 min)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Créer</a:t>
            </a:r>
            <a:r>
              <a:rPr dirty="0"/>
              <a:t> </a:t>
            </a:r>
            <a:r>
              <a:rPr dirty="0" err="1"/>
              <a:t>compte</a:t>
            </a:r>
            <a:r>
              <a:rPr dirty="0"/>
              <a:t> </a:t>
            </a:r>
            <a:r>
              <a:rPr dirty="0" err="1"/>
              <a:t>Supabase</a:t>
            </a:r>
            <a:r>
              <a:rPr dirty="0"/>
              <a:t> (email + mot de passe)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Sync </a:t>
            </a:r>
            <a:r>
              <a:rPr dirty="0" err="1"/>
              <a:t>automatique</a:t>
            </a:r>
            <a:r>
              <a:rPr dirty="0"/>
              <a:t> multi-</a:t>
            </a:r>
            <a:r>
              <a:rPr dirty="0" err="1"/>
              <a:t>appareils</a:t>
            </a:r>
            <a:r>
              <a:rPr dirty="0"/>
              <a:t> (phone + </a:t>
            </a:r>
            <a:r>
              <a:rPr dirty="0" err="1"/>
              <a:t>tablette</a:t>
            </a:r>
            <a:r>
              <a:rPr dirty="0"/>
              <a:t> + PC)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Vos données </a:t>
            </a:r>
            <a:r>
              <a:rPr dirty="0" err="1"/>
              <a:t>partout</a:t>
            </a:r>
            <a:r>
              <a:rPr dirty="0"/>
              <a:t>, tout le temps 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15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4400" y="22860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000" b="1">
                <a:solidFill>
                  <a:srgbClr val="FFFFFF"/>
                </a:solidFill>
              </a:defRPr>
            </a:pPr>
            <a:r>
              <a:t>Et Maintenant...</a:t>
            </a:r>
          </a:p>
          <a:p>
            <a:pPr algn="ctr">
              <a:spcBef>
                <a:spcPts val="2000"/>
              </a:spcBef>
              <a:defRPr sz="3200">
                <a:solidFill>
                  <a:srgbClr val="FFFFFF"/>
                </a:solidFill>
              </a:defRPr>
            </a:pPr>
            <a:r>
              <a:t>Préparez CHAQUE vol en 3 minutes ⚡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t>2️⃣ Chaque Vol : Préparation en 3 Minutes 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2000"/>
              </a:spcAft>
              <a:defRPr sz="1800" i="1">
                <a:solidFill>
                  <a:srgbClr val="6B0F2B"/>
                </a:solidFill>
              </a:defRPr>
            </a:pPr>
            <a:r>
              <a:rPr dirty="0"/>
              <a:t>⏱️ </a:t>
            </a:r>
            <a:r>
              <a:rPr dirty="0" err="1"/>
              <a:t>Chronomètre</a:t>
            </a:r>
            <a:r>
              <a:rPr dirty="0"/>
              <a:t> : De </a:t>
            </a:r>
            <a:r>
              <a:rPr dirty="0" err="1"/>
              <a:t>l'ouverture</a:t>
            </a:r>
            <a:r>
              <a:rPr dirty="0"/>
              <a:t> de </a:t>
            </a:r>
            <a:r>
              <a:rPr dirty="0" err="1"/>
              <a:t>l'app</a:t>
            </a:r>
            <a:r>
              <a:rPr dirty="0"/>
              <a:t> au </a:t>
            </a:r>
            <a:r>
              <a:rPr dirty="0" err="1"/>
              <a:t>décollage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180 </a:t>
            </a:r>
            <a:r>
              <a:rPr dirty="0" err="1"/>
              <a:t>secondes</a:t>
            </a:r>
            <a:endParaRPr dirty="0"/>
          </a:p>
          <a:p>
            <a:pPr>
              <a:spcBef>
                <a:spcPts val="1000"/>
              </a:spcBef>
              <a:defRPr sz="1800"/>
            </a:pPr>
            <a:r>
              <a:rPr dirty="0"/>
              <a:t>🚀 MINUTE 1 : </a:t>
            </a:r>
            <a:r>
              <a:rPr dirty="0" err="1"/>
              <a:t>Saisie</a:t>
            </a:r>
            <a:r>
              <a:rPr dirty="0"/>
              <a:t> du Vol (30 </a:t>
            </a:r>
            <a:r>
              <a:rPr dirty="0" err="1"/>
              <a:t>secondes</a:t>
            </a:r>
            <a:r>
              <a:rPr dirty="0"/>
              <a:t>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Ouvrir</a:t>
            </a:r>
            <a:r>
              <a:rPr dirty="0"/>
              <a:t> </a:t>
            </a:r>
            <a:r>
              <a:rPr lang="fr-FR" dirty="0" err="1"/>
              <a:t>Alflight</a:t>
            </a:r>
            <a:r>
              <a:rPr dirty="0"/>
              <a:t> → Onglet 'Nouveau Vol'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Saisir</a:t>
            </a:r>
            <a:r>
              <a:rPr dirty="0"/>
              <a:t> </a:t>
            </a:r>
            <a:r>
              <a:rPr dirty="0" err="1"/>
              <a:t>départ</a:t>
            </a:r>
            <a:r>
              <a:rPr dirty="0"/>
              <a:t> : LFST (Strasbourg)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Saisir</a:t>
            </a:r>
            <a:r>
              <a:rPr dirty="0"/>
              <a:t> </a:t>
            </a:r>
            <a:r>
              <a:rPr dirty="0" err="1"/>
              <a:t>arrivée</a:t>
            </a:r>
            <a:r>
              <a:rPr dirty="0"/>
              <a:t> : LFPO (Paris-Orly)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Sélectionner</a:t>
            </a:r>
            <a:r>
              <a:rPr dirty="0"/>
              <a:t> avion : F-HSTR (DA40 NG)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Date/</a:t>
            </a:r>
            <a:r>
              <a:rPr dirty="0" err="1"/>
              <a:t>heure</a:t>
            </a:r>
            <a:r>
              <a:rPr dirty="0"/>
              <a:t> vol : </a:t>
            </a:r>
            <a:r>
              <a:rPr dirty="0" err="1"/>
              <a:t>Aujourd'hui</a:t>
            </a:r>
            <a:r>
              <a:rPr dirty="0"/>
              <a:t> 14h00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</a:t>
            </a:r>
            <a:r>
              <a:rPr dirty="0" err="1"/>
              <a:t>Clic</a:t>
            </a:r>
            <a:r>
              <a:rPr dirty="0"/>
              <a:t> sur '</a:t>
            </a:r>
            <a:r>
              <a:rPr dirty="0" err="1"/>
              <a:t>Préparer</a:t>
            </a:r>
            <a:r>
              <a:rPr dirty="0"/>
              <a:t> Vol' → MAGIE !</a:t>
            </a:r>
          </a:p>
          <a:p>
            <a:pPr>
              <a:spcBef>
                <a:spcPts val="1000"/>
              </a:spcBef>
              <a:defRPr sz="1800"/>
            </a:pPr>
            <a:endParaRPr dirty="0"/>
          </a:p>
          <a:p>
            <a:pPr>
              <a:spcBef>
                <a:spcPts val="1000"/>
              </a:spcBef>
              <a:defRPr sz="1800" b="1">
                <a:solidFill>
                  <a:srgbClr val="3B82F6"/>
                </a:solidFill>
              </a:defRPr>
            </a:pPr>
            <a:r>
              <a:rPr dirty="0"/>
              <a:t>⚡ MINUTE 2 : </a:t>
            </a:r>
            <a:r>
              <a:rPr lang="fr-FR" dirty="0" err="1"/>
              <a:t>Alflight</a:t>
            </a:r>
            <a:r>
              <a:rPr dirty="0"/>
              <a:t> Fait TOUT </a:t>
            </a:r>
            <a:r>
              <a:rPr dirty="0" err="1"/>
              <a:t>Automatiquement</a:t>
            </a:r>
            <a:r>
              <a:rPr dirty="0"/>
              <a:t> (2 min)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</a:t>
            </a:r>
            <a:r>
              <a:rPr dirty="0" err="1"/>
              <a:t>Récupération</a:t>
            </a:r>
            <a:r>
              <a:rPr dirty="0"/>
              <a:t> METAR/TAF temps </a:t>
            </a:r>
            <a:r>
              <a:rPr dirty="0" err="1"/>
              <a:t>réel</a:t>
            </a:r>
            <a:r>
              <a:rPr dirty="0"/>
              <a:t> (LFST + LFPO)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</a:t>
            </a:r>
            <a:r>
              <a:rPr dirty="0" err="1"/>
              <a:t>Téléchargement</a:t>
            </a:r>
            <a:r>
              <a:rPr dirty="0"/>
              <a:t> NOTAM </a:t>
            </a:r>
            <a:r>
              <a:rPr dirty="0" err="1"/>
              <a:t>actifs</a:t>
            </a:r>
            <a:r>
              <a:rPr dirty="0"/>
              <a:t> (</a:t>
            </a:r>
            <a:r>
              <a:rPr dirty="0" err="1"/>
              <a:t>départ</a:t>
            </a:r>
            <a:r>
              <a:rPr dirty="0"/>
              <a:t> + </a:t>
            </a:r>
            <a:r>
              <a:rPr dirty="0" err="1"/>
              <a:t>arrivée</a:t>
            </a:r>
            <a:r>
              <a:rPr dirty="0"/>
              <a:t> + route)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</a:t>
            </a:r>
            <a:r>
              <a:rPr dirty="0" err="1"/>
              <a:t>Téléchargement</a:t>
            </a:r>
            <a:r>
              <a:rPr dirty="0"/>
              <a:t> VAC à jour (PDF </a:t>
            </a:r>
            <a:r>
              <a:rPr dirty="0" err="1"/>
              <a:t>automatique</a:t>
            </a:r>
            <a:r>
              <a:rPr dirty="0"/>
              <a:t>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</a:t>
            </a:r>
            <a:r>
              <a:rPr dirty="0" err="1"/>
              <a:t>Calcul</a:t>
            </a:r>
            <a:r>
              <a:rPr dirty="0"/>
              <a:t> route </a:t>
            </a:r>
            <a:r>
              <a:rPr dirty="0" err="1"/>
              <a:t>optimale</a:t>
            </a:r>
            <a:r>
              <a:rPr dirty="0"/>
              <a:t> + waypoints GPS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</a:t>
            </a:r>
            <a:r>
              <a:rPr dirty="0" err="1"/>
              <a:t>Calcul</a:t>
            </a:r>
            <a:r>
              <a:rPr dirty="0"/>
              <a:t> vents </a:t>
            </a:r>
            <a:r>
              <a:rPr dirty="0" err="1"/>
              <a:t>en</a:t>
            </a:r>
            <a:r>
              <a:rPr dirty="0"/>
              <a:t> altitude (FL50, FL75, FL100...)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</a:t>
            </a:r>
            <a:r>
              <a:rPr dirty="0" err="1"/>
              <a:t>Calcul</a:t>
            </a:r>
            <a:r>
              <a:rPr dirty="0"/>
              <a:t> temps de vol et carburant </a:t>
            </a:r>
            <a:r>
              <a:rPr dirty="0" err="1"/>
              <a:t>nécessaire</a:t>
            </a:r>
            <a:endParaRPr dirty="0"/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</a:t>
            </a:r>
            <a:r>
              <a:rPr dirty="0" err="1"/>
              <a:t>Calcul</a:t>
            </a:r>
            <a:r>
              <a:rPr dirty="0"/>
              <a:t> performances </a:t>
            </a:r>
            <a:r>
              <a:rPr dirty="0" err="1"/>
              <a:t>décollage</a:t>
            </a:r>
            <a:r>
              <a:rPr dirty="0"/>
              <a:t> (PA, DA, distance, </a:t>
            </a:r>
            <a:r>
              <a:rPr dirty="0" err="1"/>
              <a:t>marges</a:t>
            </a:r>
            <a:r>
              <a:rPr dirty="0"/>
              <a:t>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</a:t>
            </a:r>
            <a:r>
              <a:rPr dirty="0" err="1"/>
              <a:t>Calcul</a:t>
            </a:r>
            <a:r>
              <a:rPr dirty="0"/>
              <a:t> performances </a:t>
            </a:r>
            <a:r>
              <a:rPr dirty="0" err="1"/>
              <a:t>atterrissage</a:t>
            </a:r>
            <a:r>
              <a:rPr dirty="0"/>
              <a:t> (avec </a:t>
            </a:r>
            <a:r>
              <a:rPr dirty="0" err="1"/>
              <a:t>dégagement</a:t>
            </a:r>
            <a:r>
              <a:rPr dirty="0"/>
              <a:t>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</a:t>
            </a:r>
            <a:r>
              <a:rPr dirty="0" err="1"/>
              <a:t>Calcul</a:t>
            </a:r>
            <a:r>
              <a:rPr dirty="0"/>
              <a:t> Weight &amp; Balance </a:t>
            </a:r>
            <a:r>
              <a:rPr dirty="0" err="1"/>
              <a:t>automatique</a:t>
            </a:r>
            <a:endParaRPr dirty="0"/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</a:t>
            </a:r>
            <a:r>
              <a:rPr dirty="0" err="1"/>
              <a:t>Génération</a:t>
            </a:r>
            <a:r>
              <a:rPr dirty="0"/>
              <a:t> plan de vol OLIVIA </a:t>
            </a:r>
            <a:r>
              <a:rPr dirty="0" err="1"/>
              <a:t>pré-rempli</a:t>
            </a:r>
            <a:endParaRPr dirty="0"/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</a:t>
            </a:r>
            <a:r>
              <a:rPr dirty="0" err="1"/>
              <a:t>Analyse</a:t>
            </a:r>
            <a:r>
              <a:rPr dirty="0"/>
              <a:t> </a:t>
            </a:r>
            <a:r>
              <a:rPr dirty="0" err="1"/>
              <a:t>espaces</a:t>
            </a:r>
            <a:r>
              <a:rPr dirty="0"/>
              <a:t> </a:t>
            </a:r>
            <a:r>
              <a:rPr dirty="0" err="1"/>
              <a:t>aériens</a:t>
            </a:r>
            <a:r>
              <a:rPr dirty="0"/>
              <a:t> </a:t>
            </a:r>
            <a:r>
              <a:rPr dirty="0" err="1"/>
              <a:t>traversés</a:t>
            </a:r>
            <a:r>
              <a:rPr dirty="0"/>
              <a:t> (TMA, CTR...)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Export PDF </a:t>
            </a:r>
            <a:r>
              <a:rPr dirty="0" err="1"/>
              <a:t>complet</a:t>
            </a:r>
            <a:r>
              <a:rPr dirty="0"/>
              <a:t> prêt à </a:t>
            </a:r>
            <a:r>
              <a:rPr dirty="0" err="1"/>
              <a:t>imprimer</a:t>
            </a:r>
            <a:endParaRPr dirty="0"/>
          </a:p>
          <a:p>
            <a:pPr>
              <a:spcBef>
                <a:spcPts val="1000"/>
              </a:spcBef>
              <a:defRPr sz="1800"/>
            </a:pPr>
            <a:endParaRPr dirty="0"/>
          </a:p>
          <a:p>
            <a:pPr>
              <a:spcBef>
                <a:spcPts val="1000"/>
              </a:spcBef>
              <a:defRPr sz="1800"/>
            </a:pPr>
            <a:r>
              <a:rPr dirty="0"/>
              <a:t>👀 MINUTE 3 : Validation </a:t>
            </a:r>
            <a:r>
              <a:rPr dirty="0" err="1"/>
              <a:t>Pilote</a:t>
            </a:r>
            <a:r>
              <a:rPr dirty="0"/>
              <a:t> (30 </a:t>
            </a:r>
            <a:r>
              <a:rPr dirty="0" err="1"/>
              <a:t>secondes</a:t>
            </a:r>
            <a:r>
              <a:rPr dirty="0"/>
              <a:t>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Vérifier</a:t>
            </a:r>
            <a:r>
              <a:rPr dirty="0"/>
              <a:t> </a:t>
            </a:r>
            <a:r>
              <a:rPr dirty="0" err="1"/>
              <a:t>résultats</a:t>
            </a:r>
            <a:r>
              <a:rPr dirty="0"/>
              <a:t> </a:t>
            </a:r>
            <a:r>
              <a:rPr dirty="0" err="1"/>
              <a:t>affichés</a:t>
            </a:r>
            <a:r>
              <a:rPr dirty="0"/>
              <a:t> (distances, temps, fuel)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Lire NOTAM critiques </a:t>
            </a:r>
            <a:r>
              <a:rPr dirty="0" err="1"/>
              <a:t>surlignés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rouge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Valider</a:t>
            </a:r>
            <a:r>
              <a:rPr dirty="0"/>
              <a:t> </a:t>
            </a:r>
            <a:r>
              <a:rPr dirty="0" err="1"/>
              <a:t>météo</a:t>
            </a:r>
            <a:r>
              <a:rPr dirty="0"/>
              <a:t> VMC/IMC acceptable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Confirmer performances SAFE (verdicts verts)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C'EST PRÊT ! Direction </a:t>
            </a:r>
            <a:r>
              <a:rPr dirty="0" err="1"/>
              <a:t>l'avion</a:t>
            </a:r>
            <a:r>
              <a:rPr dirty="0"/>
              <a:t> 🛫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t>Avant / Après : Le Changement Radical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500"/>
              </a:spcAft>
              <a:defRPr sz="2400" b="1">
                <a:solidFill>
                  <a:srgbClr val="3B82F6"/>
                </a:solidFill>
              </a:defRPr>
            </a:pPr>
            <a:r>
              <a:rPr dirty="0"/>
              <a:t>❌ AVANT (Sans </a:t>
            </a:r>
            <a:r>
              <a:rPr lang="fr-FR" dirty="0" err="1"/>
              <a:t>Alflight</a:t>
            </a:r>
            <a:r>
              <a:rPr dirty="0"/>
              <a:t>)</a:t>
            </a:r>
          </a:p>
          <a:p>
            <a:pPr>
              <a:spcBef>
                <a:spcPts val="600"/>
              </a:spcBef>
              <a:defRPr sz="1400"/>
            </a:pPr>
            <a:r>
              <a:rPr dirty="0"/>
              <a:t>⏱️ TEMPS : 3 </a:t>
            </a:r>
            <a:r>
              <a:rPr dirty="0" err="1"/>
              <a:t>heures</a:t>
            </a:r>
            <a:r>
              <a:rPr dirty="0"/>
              <a:t> par vol</a:t>
            </a:r>
          </a:p>
          <a:p>
            <a:pPr>
              <a:spcBef>
                <a:spcPts val="600"/>
              </a:spcBef>
              <a:defRPr sz="1400"/>
            </a:pPr>
            <a:r>
              <a:rPr dirty="0"/>
              <a:t>📚 15-20 sites web à consulter</a:t>
            </a:r>
          </a:p>
          <a:p>
            <a:pPr>
              <a:spcBef>
                <a:spcPts val="600"/>
              </a:spcBef>
              <a:defRPr sz="1400"/>
            </a:pPr>
            <a:r>
              <a:rPr dirty="0"/>
              <a:t>🧮 50+ </a:t>
            </a:r>
            <a:r>
              <a:rPr dirty="0" err="1"/>
              <a:t>calculs</a:t>
            </a:r>
            <a:r>
              <a:rPr dirty="0"/>
              <a:t> </a:t>
            </a:r>
            <a:r>
              <a:rPr dirty="0" err="1"/>
              <a:t>manuels</a:t>
            </a:r>
            <a:endParaRPr dirty="0"/>
          </a:p>
          <a:p>
            <a:pPr>
              <a:spcBef>
                <a:spcPts val="600"/>
              </a:spcBef>
              <a:defRPr sz="1400"/>
            </a:pPr>
            <a:r>
              <a:rPr dirty="0"/>
              <a:t>📄 Documents papier </a:t>
            </a:r>
            <a:r>
              <a:rPr dirty="0" err="1"/>
              <a:t>éparpillés</a:t>
            </a:r>
            <a:endParaRPr dirty="0"/>
          </a:p>
          <a:p>
            <a:pPr>
              <a:spcBef>
                <a:spcPts val="600"/>
              </a:spcBef>
              <a:defRPr sz="1400"/>
            </a:pPr>
            <a:r>
              <a:rPr dirty="0"/>
              <a:t>❌ </a:t>
            </a:r>
            <a:r>
              <a:rPr dirty="0" err="1"/>
              <a:t>Risques</a:t>
            </a:r>
            <a:r>
              <a:rPr dirty="0"/>
              <a:t> </a:t>
            </a:r>
            <a:r>
              <a:rPr dirty="0" err="1"/>
              <a:t>d'erreurs</a:t>
            </a:r>
            <a:r>
              <a:rPr dirty="0"/>
              <a:t> </a:t>
            </a:r>
            <a:r>
              <a:rPr dirty="0" err="1"/>
              <a:t>élevés</a:t>
            </a:r>
            <a:endParaRPr dirty="0"/>
          </a:p>
          <a:p>
            <a:pPr>
              <a:spcBef>
                <a:spcPts val="600"/>
              </a:spcBef>
              <a:defRPr sz="1400"/>
            </a:pPr>
            <a:r>
              <a:rPr dirty="0"/>
              <a:t>😤 Frustration et stress</a:t>
            </a:r>
          </a:p>
          <a:p>
            <a:pPr>
              <a:spcBef>
                <a:spcPts val="600"/>
              </a:spcBef>
              <a:defRPr sz="1400"/>
            </a:pPr>
            <a:r>
              <a:rPr dirty="0"/>
              <a:t>🔄 Tout </a:t>
            </a:r>
            <a:r>
              <a:rPr dirty="0" err="1"/>
              <a:t>recommencer</a:t>
            </a:r>
            <a:r>
              <a:rPr dirty="0"/>
              <a:t> </a:t>
            </a:r>
            <a:r>
              <a:rPr dirty="0" err="1"/>
              <a:t>si</a:t>
            </a:r>
            <a:r>
              <a:rPr dirty="0"/>
              <a:t> </a:t>
            </a:r>
            <a:r>
              <a:rPr dirty="0" err="1"/>
              <a:t>changement</a:t>
            </a:r>
            <a:endParaRPr dirty="0"/>
          </a:p>
          <a:p>
            <a:pPr marL="0" indent="0">
              <a:spcBef>
                <a:spcPts val="600"/>
              </a:spcBef>
              <a:buNone/>
              <a:defRPr sz="1400"/>
            </a:pPr>
            <a:endParaRPr dirty="0"/>
          </a:p>
          <a:p>
            <a:pPr>
              <a:spcBef>
                <a:spcPts val="600"/>
              </a:spcBef>
              <a:defRPr sz="1400"/>
            </a:pPr>
            <a:r>
              <a:rPr dirty="0"/>
              <a:t>👎 </a:t>
            </a:r>
            <a:r>
              <a:rPr dirty="0" err="1"/>
              <a:t>Décourage</a:t>
            </a:r>
            <a:r>
              <a:rPr dirty="0"/>
              <a:t> les vols </a:t>
            </a:r>
            <a:r>
              <a:rPr dirty="0" err="1"/>
              <a:t>spontanés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Aft>
                <a:spcPts val="1500"/>
              </a:spcAft>
              <a:defRPr sz="2400" b="1">
                <a:solidFill>
                  <a:srgbClr val="10B981"/>
                </a:solidFill>
              </a:defRPr>
            </a:pPr>
            <a:r>
              <a:rPr dirty="0"/>
              <a:t>✅ APRÈS (Avec </a:t>
            </a:r>
            <a:r>
              <a:rPr lang="fr-FR" dirty="0" err="1"/>
              <a:t>Alflight</a:t>
            </a:r>
            <a:r>
              <a:rPr dirty="0"/>
              <a:t>)</a:t>
            </a:r>
          </a:p>
          <a:p>
            <a:pPr>
              <a:spcBef>
                <a:spcPts val="600"/>
              </a:spcBef>
              <a:defRPr sz="1400"/>
            </a:pPr>
            <a:r>
              <a:rPr dirty="0"/>
              <a:t>⚡ TEMPS : 3 minutes par vol</a:t>
            </a:r>
          </a:p>
          <a:p>
            <a:pPr>
              <a:spcBef>
                <a:spcPts val="600"/>
              </a:spcBef>
              <a:defRPr sz="1400"/>
            </a:pPr>
            <a:r>
              <a:rPr dirty="0"/>
              <a:t>📱 1 </a:t>
            </a:r>
            <a:r>
              <a:rPr dirty="0" err="1"/>
              <a:t>seule</a:t>
            </a:r>
            <a:r>
              <a:rPr dirty="0"/>
              <a:t> application tout-</a:t>
            </a:r>
            <a:r>
              <a:rPr dirty="0" err="1"/>
              <a:t>en</a:t>
            </a:r>
            <a:r>
              <a:rPr dirty="0"/>
              <a:t>-un</a:t>
            </a:r>
          </a:p>
          <a:p>
            <a:pPr>
              <a:spcBef>
                <a:spcPts val="600"/>
              </a:spcBef>
              <a:defRPr sz="1400"/>
            </a:pPr>
            <a:r>
              <a:rPr dirty="0"/>
              <a:t>🤖 100% </a:t>
            </a:r>
            <a:r>
              <a:rPr dirty="0" err="1"/>
              <a:t>automatisé</a:t>
            </a:r>
            <a:r>
              <a:rPr dirty="0"/>
              <a:t> (0 </a:t>
            </a:r>
            <a:r>
              <a:rPr dirty="0" err="1"/>
              <a:t>calcul</a:t>
            </a:r>
            <a:r>
              <a:rPr dirty="0"/>
              <a:t> </a:t>
            </a:r>
            <a:r>
              <a:rPr dirty="0" err="1"/>
              <a:t>manuel</a:t>
            </a:r>
            <a:r>
              <a:rPr dirty="0"/>
              <a:t>)</a:t>
            </a:r>
          </a:p>
          <a:p>
            <a:pPr>
              <a:spcBef>
                <a:spcPts val="600"/>
              </a:spcBef>
              <a:defRPr sz="1400"/>
            </a:pPr>
            <a:r>
              <a:rPr dirty="0"/>
              <a:t>📲 Tout </a:t>
            </a:r>
            <a:r>
              <a:rPr dirty="0" err="1"/>
              <a:t>centralisé</a:t>
            </a:r>
            <a:r>
              <a:rPr dirty="0"/>
              <a:t> dans </a:t>
            </a:r>
            <a:r>
              <a:rPr dirty="0" err="1"/>
              <a:t>l'app</a:t>
            </a:r>
            <a:endParaRPr dirty="0"/>
          </a:p>
          <a:p>
            <a:pPr>
              <a:spcBef>
                <a:spcPts val="600"/>
              </a:spcBef>
              <a:defRPr sz="1400"/>
            </a:pPr>
            <a:r>
              <a:rPr dirty="0"/>
              <a:t>✅ </a:t>
            </a:r>
            <a:r>
              <a:rPr dirty="0" err="1"/>
              <a:t>Calculs</a:t>
            </a:r>
            <a:r>
              <a:rPr dirty="0"/>
              <a:t> </a:t>
            </a:r>
            <a:r>
              <a:rPr dirty="0" err="1"/>
              <a:t>vérifiés</a:t>
            </a:r>
            <a:r>
              <a:rPr dirty="0"/>
              <a:t> et précis</a:t>
            </a:r>
          </a:p>
          <a:p>
            <a:pPr>
              <a:spcBef>
                <a:spcPts val="600"/>
              </a:spcBef>
              <a:defRPr sz="1400"/>
            </a:pPr>
            <a:r>
              <a:rPr dirty="0"/>
              <a:t>😌 </a:t>
            </a:r>
            <a:r>
              <a:rPr dirty="0" err="1"/>
              <a:t>Sérénité</a:t>
            </a:r>
            <a:r>
              <a:rPr dirty="0"/>
              <a:t> et </a:t>
            </a:r>
            <a:r>
              <a:rPr dirty="0" err="1"/>
              <a:t>confiance</a:t>
            </a:r>
            <a:endParaRPr dirty="0"/>
          </a:p>
          <a:p>
            <a:pPr>
              <a:spcBef>
                <a:spcPts val="600"/>
              </a:spcBef>
              <a:defRPr sz="1400"/>
            </a:pPr>
            <a:r>
              <a:rPr dirty="0"/>
              <a:t>🔄 Mise à jour </a:t>
            </a:r>
            <a:r>
              <a:rPr dirty="0" err="1"/>
              <a:t>instantanée</a:t>
            </a:r>
            <a:r>
              <a:rPr dirty="0"/>
              <a:t> (1 </a:t>
            </a:r>
            <a:r>
              <a:rPr dirty="0" err="1"/>
              <a:t>clic</a:t>
            </a:r>
            <a:r>
              <a:rPr dirty="0"/>
              <a:t>)</a:t>
            </a:r>
          </a:p>
          <a:p>
            <a:pPr marL="0" indent="0">
              <a:spcBef>
                <a:spcPts val="600"/>
              </a:spcBef>
              <a:buNone/>
              <a:defRPr sz="1400"/>
            </a:pPr>
            <a:endParaRPr dirty="0"/>
          </a:p>
          <a:p>
            <a:pPr>
              <a:spcBef>
                <a:spcPts val="600"/>
              </a:spcBef>
              <a:defRPr sz="1400"/>
            </a:pPr>
            <a:r>
              <a:rPr dirty="0"/>
              <a:t>👍 Encourage la pratique </a:t>
            </a:r>
            <a:r>
              <a:rPr dirty="0" err="1"/>
              <a:t>régulière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dirty="0"/>
              <a:t>🎯 Le </a:t>
            </a:r>
            <a:r>
              <a:rPr dirty="0" err="1"/>
              <a:t>Véritable</a:t>
            </a:r>
            <a:r>
              <a:rPr dirty="0"/>
              <a:t> Impact d'</a:t>
            </a:r>
            <a:r>
              <a:rPr lang="fr-FR" dirty="0" err="1"/>
              <a:t>Alflight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2000"/>
              </a:spcAft>
              <a:defRPr sz="1800" i="1">
                <a:solidFill>
                  <a:srgbClr val="6B0F2B"/>
                </a:solidFill>
              </a:defRPr>
            </a:pPr>
            <a:r>
              <a:rPr dirty="0"/>
              <a:t>Au-</a:t>
            </a:r>
            <a:r>
              <a:rPr dirty="0" err="1"/>
              <a:t>delà</a:t>
            </a:r>
            <a:r>
              <a:rPr dirty="0"/>
              <a:t> du temps : Confiance, Liberté, Progression</a:t>
            </a:r>
          </a:p>
          <a:p>
            <a:pPr>
              <a:spcBef>
                <a:spcPts val="1000"/>
              </a:spcBef>
              <a:defRPr sz="1800"/>
            </a:pPr>
            <a:r>
              <a:rPr dirty="0"/>
              <a:t>💡 Le VRAI gain d'</a:t>
            </a:r>
            <a:r>
              <a:rPr lang="fr-FR" dirty="0" err="1"/>
              <a:t>Alflight</a:t>
            </a:r>
            <a:r>
              <a:rPr dirty="0"/>
              <a:t> </a:t>
            </a:r>
            <a:r>
              <a:rPr dirty="0" err="1"/>
              <a:t>n'est</a:t>
            </a:r>
            <a:r>
              <a:rPr dirty="0"/>
              <a:t> pas </a:t>
            </a:r>
            <a:r>
              <a:rPr dirty="0" err="1"/>
              <a:t>que</a:t>
            </a:r>
            <a:r>
              <a:rPr dirty="0"/>
              <a:t> le temps...</a:t>
            </a:r>
          </a:p>
          <a:p>
            <a:pPr>
              <a:spcBef>
                <a:spcPts val="1000"/>
              </a:spcBef>
              <a:defRPr sz="1800"/>
            </a:pPr>
            <a:endParaRPr dirty="0"/>
          </a:p>
          <a:p>
            <a:pPr>
              <a:spcBef>
                <a:spcPts val="1000"/>
              </a:spcBef>
              <a:defRPr sz="1800"/>
            </a:pPr>
            <a:r>
              <a:rPr dirty="0"/>
              <a:t>🧠 CHARGE MENTALE RÉDUITE DE 95%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Fini le stress de </a:t>
            </a:r>
            <a:r>
              <a:rPr dirty="0" err="1"/>
              <a:t>l'oubli</a:t>
            </a:r>
            <a:r>
              <a:rPr dirty="0"/>
              <a:t> d'un NOTAM critique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Fini la </a:t>
            </a:r>
            <a:r>
              <a:rPr dirty="0" err="1"/>
              <a:t>peur</a:t>
            </a:r>
            <a:r>
              <a:rPr dirty="0"/>
              <a:t> </a:t>
            </a:r>
            <a:r>
              <a:rPr dirty="0" err="1"/>
              <a:t>d'une</a:t>
            </a:r>
            <a:r>
              <a:rPr dirty="0"/>
              <a:t> </a:t>
            </a:r>
            <a:r>
              <a:rPr dirty="0" err="1"/>
              <a:t>erreur</a:t>
            </a:r>
            <a:r>
              <a:rPr dirty="0"/>
              <a:t> de </a:t>
            </a:r>
            <a:r>
              <a:rPr dirty="0" err="1"/>
              <a:t>calcul</a:t>
            </a:r>
            <a:r>
              <a:rPr dirty="0"/>
              <a:t> dans les performances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Fini les </a:t>
            </a:r>
            <a:r>
              <a:rPr dirty="0" err="1"/>
              <a:t>doutes</a:t>
            </a:r>
            <a:r>
              <a:rPr dirty="0"/>
              <a:t> sur la </a:t>
            </a:r>
            <a:r>
              <a:rPr dirty="0" err="1"/>
              <a:t>validité</a:t>
            </a:r>
            <a:r>
              <a:rPr dirty="0"/>
              <a:t> des documents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➜ CONFIANCE TOTALE dans </a:t>
            </a:r>
            <a:r>
              <a:rPr dirty="0" err="1"/>
              <a:t>votre</a:t>
            </a:r>
            <a:r>
              <a:rPr dirty="0"/>
              <a:t> </a:t>
            </a:r>
            <a:r>
              <a:rPr dirty="0" err="1"/>
              <a:t>préparation</a:t>
            </a:r>
            <a:endParaRPr dirty="0"/>
          </a:p>
          <a:p>
            <a:pPr>
              <a:spcBef>
                <a:spcPts val="1000"/>
              </a:spcBef>
              <a:defRPr sz="1800"/>
            </a:pPr>
            <a:endParaRPr dirty="0"/>
          </a:p>
          <a:p>
            <a:pPr>
              <a:spcBef>
                <a:spcPts val="1000"/>
              </a:spcBef>
              <a:defRPr sz="1800"/>
            </a:pPr>
            <a:r>
              <a:rPr dirty="0"/>
              <a:t>🛫 PLUS DE VOLS, PLUS SOUVENT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Vol </a:t>
            </a:r>
            <a:r>
              <a:rPr dirty="0" err="1"/>
              <a:t>spontané</a:t>
            </a:r>
            <a:r>
              <a:rPr dirty="0"/>
              <a:t> le weekend ? OUI </a:t>
            </a:r>
            <a:r>
              <a:rPr dirty="0" err="1"/>
              <a:t>en</a:t>
            </a:r>
            <a:r>
              <a:rPr dirty="0"/>
              <a:t> 3 minutes !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Météo</a:t>
            </a:r>
            <a:r>
              <a:rPr dirty="0"/>
              <a:t> change ? Pas de </a:t>
            </a:r>
            <a:r>
              <a:rPr dirty="0" err="1"/>
              <a:t>problème</a:t>
            </a:r>
            <a:r>
              <a:rPr dirty="0"/>
              <a:t>, </a:t>
            </a:r>
            <a:r>
              <a:rPr dirty="0" err="1"/>
              <a:t>recalcul</a:t>
            </a:r>
            <a:r>
              <a:rPr dirty="0"/>
              <a:t> </a:t>
            </a:r>
            <a:r>
              <a:rPr dirty="0" err="1"/>
              <a:t>instantané</a:t>
            </a:r>
            <a:endParaRPr dirty="0"/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Passager</a:t>
            </a:r>
            <a:r>
              <a:rPr dirty="0"/>
              <a:t> </a:t>
            </a:r>
            <a:r>
              <a:rPr dirty="0" err="1"/>
              <a:t>supplémentaire</a:t>
            </a:r>
            <a:r>
              <a:rPr dirty="0"/>
              <a:t> ? 1 </a:t>
            </a:r>
            <a:r>
              <a:rPr dirty="0" err="1"/>
              <a:t>clic</a:t>
            </a:r>
            <a:r>
              <a:rPr dirty="0"/>
              <a:t>, W&amp;B </a:t>
            </a:r>
            <a:r>
              <a:rPr dirty="0" err="1"/>
              <a:t>refait</a:t>
            </a:r>
            <a:endParaRPr dirty="0"/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➜ LIBERTÉ de </a:t>
            </a:r>
            <a:r>
              <a:rPr dirty="0" err="1"/>
              <a:t>voler</a:t>
            </a:r>
            <a:r>
              <a:rPr dirty="0"/>
              <a:t> </a:t>
            </a:r>
            <a:r>
              <a:rPr dirty="0" err="1"/>
              <a:t>quand</a:t>
            </a:r>
            <a:r>
              <a:rPr dirty="0"/>
              <a:t> vous </a:t>
            </a:r>
            <a:r>
              <a:rPr dirty="0" err="1"/>
              <a:t>voulez</a:t>
            </a:r>
            <a:endParaRPr dirty="0"/>
          </a:p>
          <a:p>
            <a:pPr>
              <a:spcBef>
                <a:spcPts val="1000"/>
              </a:spcBef>
              <a:defRPr sz="1800"/>
            </a:pPr>
            <a:endParaRPr dirty="0"/>
          </a:p>
          <a:p>
            <a:pPr>
              <a:spcBef>
                <a:spcPts val="1000"/>
              </a:spcBef>
              <a:defRPr sz="1800"/>
            </a:pPr>
            <a:r>
              <a:rPr dirty="0"/>
              <a:t>📈 PROGRESSION ACCÉLÉRÉE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Plus de temps </a:t>
            </a:r>
            <a:r>
              <a:rPr dirty="0" err="1"/>
              <a:t>en</a:t>
            </a:r>
            <a:r>
              <a:rPr dirty="0"/>
              <a:t> vol, </a:t>
            </a:r>
            <a:r>
              <a:rPr dirty="0" err="1"/>
              <a:t>moins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paperasse</a:t>
            </a:r>
            <a:endParaRPr dirty="0"/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Statistiques</a:t>
            </a:r>
            <a:r>
              <a:rPr dirty="0"/>
              <a:t> </a:t>
            </a:r>
            <a:r>
              <a:rPr dirty="0" err="1"/>
              <a:t>automatiques</a:t>
            </a:r>
            <a:r>
              <a:rPr dirty="0"/>
              <a:t> (</a:t>
            </a:r>
            <a:r>
              <a:rPr dirty="0" err="1"/>
              <a:t>heures</a:t>
            </a:r>
            <a:r>
              <a:rPr dirty="0"/>
              <a:t> PIC, SEP, nuit...)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Alertes</a:t>
            </a:r>
            <a:r>
              <a:rPr dirty="0"/>
              <a:t> revalidations </a:t>
            </a:r>
            <a:r>
              <a:rPr dirty="0" err="1"/>
              <a:t>licences</a:t>
            </a:r>
            <a:r>
              <a:rPr dirty="0"/>
              <a:t> (jamais </a:t>
            </a:r>
            <a:r>
              <a:rPr dirty="0" err="1"/>
              <a:t>périmé</a:t>
            </a:r>
            <a:r>
              <a:rPr dirty="0"/>
              <a:t>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➜ CARRIÈRE de </a:t>
            </a:r>
            <a:r>
              <a:rPr dirty="0" err="1"/>
              <a:t>pilote</a:t>
            </a:r>
            <a:r>
              <a:rPr dirty="0"/>
              <a:t> </a:t>
            </a:r>
            <a:r>
              <a:rPr dirty="0" err="1"/>
              <a:t>optimisée</a:t>
            </a:r>
            <a:endParaRPr dirty="0"/>
          </a:p>
          <a:p>
            <a:pPr>
              <a:spcBef>
                <a:spcPts val="1000"/>
              </a:spcBef>
              <a:defRPr sz="1800"/>
            </a:pPr>
            <a:endParaRPr dirty="0"/>
          </a:p>
          <a:p>
            <a:pPr>
              <a:spcBef>
                <a:spcPts val="1000"/>
              </a:spcBef>
              <a:defRPr sz="1800"/>
            </a:pPr>
            <a:r>
              <a:rPr dirty="0"/>
              <a:t>💰 RETOUR SUR INVESTISSEMENT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Abonnement : 9,99€/</a:t>
            </a:r>
            <a:r>
              <a:rPr dirty="0" err="1"/>
              <a:t>mois</a:t>
            </a:r>
            <a:endParaRPr dirty="0"/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Temps </a:t>
            </a:r>
            <a:r>
              <a:rPr dirty="0" err="1"/>
              <a:t>gagné</a:t>
            </a:r>
            <a:r>
              <a:rPr dirty="0"/>
              <a:t> par vol : 3h → 0,05h = 2h55 </a:t>
            </a:r>
            <a:r>
              <a:rPr dirty="0" err="1"/>
              <a:t>économisées</a:t>
            </a:r>
            <a:endParaRPr dirty="0"/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Sur 1 an (20 vols) : 58 </a:t>
            </a:r>
            <a:r>
              <a:rPr dirty="0" err="1"/>
              <a:t>heures</a:t>
            </a:r>
            <a:r>
              <a:rPr dirty="0"/>
              <a:t> </a:t>
            </a:r>
            <a:r>
              <a:rPr dirty="0" err="1"/>
              <a:t>récupérées</a:t>
            </a:r>
            <a:endParaRPr dirty="0"/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➜ </a:t>
            </a:r>
            <a:r>
              <a:rPr dirty="0" err="1"/>
              <a:t>Soit</a:t>
            </a:r>
            <a:r>
              <a:rPr dirty="0"/>
              <a:t> 58h × (</a:t>
            </a:r>
            <a:r>
              <a:rPr dirty="0" err="1"/>
              <a:t>coût</a:t>
            </a:r>
            <a:r>
              <a:rPr dirty="0"/>
              <a:t> location avion) </a:t>
            </a:r>
            <a:r>
              <a:rPr dirty="0" err="1"/>
              <a:t>en</a:t>
            </a:r>
            <a:r>
              <a:rPr dirty="0"/>
              <a:t> vols </a:t>
            </a:r>
            <a:r>
              <a:rPr dirty="0" err="1"/>
              <a:t>supplémentaires</a:t>
            </a:r>
            <a:r>
              <a:rPr dirty="0"/>
              <a:t> !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2090E58-F9AD-F170-87DD-BE3963AE9D35}"/>
              </a:ext>
            </a:extLst>
          </p:cNvPr>
          <p:cNvSpPr txBox="1"/>
          <p:nvPr/>
        </p:nvSpPr>
        <p:spPr>
          <a:xfrm>
            <a:off x="5547360" y="1690688"/>
            <a:ext cx="5628640" cy="507831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fr-FR" dirty="0" err="1">
                <a:solidFill>
                  <a:srgbClr val="6B7280"/>
                </a:solidFill>
              </a:rPr>
              <a:t>âœ</a:t>
            </a:r>
            <a:r>
              <a:rPr lang="fr-FR" dirty="0">
                <a:solidFill>
                  <a:srgbClr val="6B7280"/>
                </a:solidFill>
              </a:rPr>
              <a:t>…  Plateforme web progressive (PWA)
    â€¢ Accessible sur ordinateur, tablette et smartphone
    â€¢ Installation sur écran d'accueil iOS/Android
</a:t>
            </a:r>
            <a:r>
              <a:rPr lang="fr-FR" dirty="0" err="1">
                <a:solidFill>
                  <a:srgbClr val="6B7280"/>
                </a:solidFill>
              </a:rPr>
              <a:t>âœ</a:t>
            </a:r>
            <a:r>
              <a:rPr lang="fr-FR" dirty="0">
                <a:solidFill>
                  <a:srgbClr val="6B7280"/>
                </a:solidFill>
              </a:rPr>
              <a:t>…  Données officielles synchronisées
    â€¢ SIA, AIXM 4.5, </a:t>
            </a:r>
            <a:r>
              <a:rPr lang="fr-FR" dirty="0" err="1">
                <a:solidFill>
                  <a:srgbClr val="6B7280"/>
                </a:solidFill>
              </a:rPr>
              <a:t>OpenAIP</a:t>
            </a:r>
            <a:r>
              <a:rPr lang="fr-FR" dirty="0">
                <a:solidFill>
                  <a:srgbClr val="6B7280"/>
                </a:solidFill>
              </a:rPr>
              <a:t>, </a:t>
            </a:r>
            <a:r>
              <a:rPr lang="fr-FR" dirty="0" err="1">
                <a:solidFill>
                  <a:srgbClr val="6B7280"/>
                </a:solidFill>
              </a:rPr>
              <a:t>CheckWX</a:t>
            </a:r>
            <a:r>
              <a:rPr lang="fr-FR" dirty="0">
                <a:solidFill>
                  <a:srgbClr val="6B7280"/>
                </a:solidFill>
              </a:rPr>
              <a:t>
    â€¢ Mise Ã  jour automatique (cycle AIRAC)
</a:t>
            </a:r>
            <a:r>
              <a:rPr lang="fr-FR" dirty="0" err="1">
                <a:solidFill>
                  <a:srgbClr val="6B7280"/>
                </a:solidFill>
              </a:rPr>
              <a:t>âœ</a:t>
            </a:r>
            <a:r>
              <a:rPr lang="fr-FR" dirty="0">
                <a:solidFill>
                  <a:srgbClr val="6B7280"/>
                </a:solidFill>
              </a:rPr>
              <a:t>…  Calculs automatisés et précis
    â€¢ Navigation, carburant, masse et centrage
    â€¢ Performances décollage/atterrissage avec abaques
</a:t>
            </a:r>
            <a:r>
              <a:rPr lang="fr-FR" dirty="0" err="1">
                <a:solidFill>
                  <a:srgbClr val="6B7280"/>
                </a:solidFill>
              </a:rPr>
              <a:t>âœ</a:t>
            </a:r>
            <a:r>
              <a:rPr lang="fr-FR" dirty="0">
                <a:solidFill>
                  <a:srgbClr val="6B7280"/>
                </a:solidFill>
              </a:rPr>
              <a:t>…  Sécurité renforcée
    â€¢ Détection zones dangereuses
    â€¢ Terrains de déroutement intelligents
    â€¢ Checklists personnalisées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154EE88-FB7F-92AF-23CB-15589E1B09FE}"/>
              </a:ext>
            </a:extLst>
          </p:cNvPr>
          <p:cNvSpPr txBox="1"/>
          <p:nvPr/>
        </p:nvSpPr>
        <p:spPr>
          <a:xfrm>
            <a:off x="635000" y="381000"/>
            <a:ext cx="10922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200" b="1" dirty="0">
                <a:solidFill>
                  <a:srgbClr val="93163C"/>
                </a:solidFill>
              </a:rPr>
              <a:t>Modules Principaux : Navigation &amp; Météo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7B89D6E-9A05-A5D9-F580-6852749211CF}"/>
              </a:ext>
            </a:extLst>
          </p:cNvPr>
          <p:cNvSpPr txBox="1"/>
          <p:nvPr/>
        </p:nvSpPr>
        <p:spPr>
          <a:xfrm>
            <a:off x="1016000" y="1397000"/>
            <a:ext cx="10160000" cy="378565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600" dirty="0" err="1">
                <a:solidFill>
                  <a:srgbClr val="6B7280"/>
                </a:solidFill>
              </a:rPr>
              <a:t>ðŸ</a:t>
            </a:r>
            <a:r>
              <a:rPr lang="fr-FR" sz="1600" dirty="0">
                <a:solidFill>
                  <a:srgbClr val="6B7280"/>
                </a:solidFill>
              </a:rPr>
              <a:t>§­  MODULE NAVIGATION
â€¢ Sélection aérodromes + points VFR (493 aérodromes FR)
â€¢ Calcul automatique routes, caps, temps de vol
â€¢ Navigation circulaire (retour au départ)
â€¢ Carte interactive temps réel avec </a:t>
            </a:r>
            <a:r>
              <a:rPr lang="fr-FR" sz="1600" dirty="0" err="1">
                <a:solidFill>
                  <a:srgbClr val="6B7280"/>
                </a:solidFill>
              </a:rPr>
              <a:t>waypoints</a:t>
            </a:r>
            <a:r>
              <a:rPr lang="fr-FR" sz="1600" dirty="0">
                <a:solidFill>
                  <a:srgbClr val="6B7280"/>
                </a:solidFill>
              </a:rPr>
              <a:t>
â€¢ Analyse vent en route (vent effectif, dérive)
â€¢ Détection automatique zones dangereuses (P, D, R)
</a:t>
            </a:r>
            <a:r>
              <a:rPr lang="fr-FR" sz="1600" dirty="0" err="1">
                <a:solidFill>
                  <a:srgbClr val="6B7280"/>
                </a:solidFill>
              </a:rPr>
              <a:t>ðŸŒ¤ï</a:t>
            </a:r>
            <a:r>
              <a:rPr lang="fr-FR" sz="1600" dirty="0">
                <a:solidFill>
                  <a:srgbClr val="6B7280"/>
                </a:solidFill>
              </a:rPr>
              <a:t>¸  MODULE MÃ‰TÃ‰O
â€¢ METAR/TAF temps réel (API </a:t>
            </a:r>
            <a:r>
              <a:rPr lang="fr-FR" sz="1600" dirty="0" err="1">
                <a:solidFill>
                  <a:srgbClr val="6B7280"/>
                </a:solidFill>
              </a:rPr>
              <a:t>CheckWX</a:t>
            </a:r>
            <a:r>
              <a:rPr lang="fr-FR" sz="1600" dirty="0">
                <a:solidFill>
                  <a:srgbClr val="6B7280"/>
                </a:solidFill>
              </a:rPr>
              <a:t>)
â€¢ Décodage automatique (vent, visibilité, QNH, température)
â€¢ Météo départ, arrivée, déroutements
â€¢ Suggestion piste selon vent
â€¢ Historique et actualisation manuelle
â€¢ Alertes conditions météo dégradées</a:t>
            </a:r>
          </a:p>
        </p:txBody>
      </p:sp>
    </p:spTree>
    <p:extLst>
      <p:ext uri="{BB962C8B-B14F-4D97-AF65-F5344CB8AC3E}">
        <p14:creationId xmlns:p14="http://schemas.microsoft.com/office/powerpoint/2010/main" val="2544307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6E24DAF-8CC8-A7A5-0B27-0D2003787B6E}"/>
              </a:ext>
            </a:extLst>
          </p:cNvPr>
          <p:cNvSpPr txBox="1"/>
          <p:nvPr/>
        </p:nvSpPr>
        <p:spPr>
          <a:xfrm>
            <a:off x="635000" y="381000"/>
            <a:ext cx="10922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200" b="1">
                <a:solidFill>
                  <a:srgbClr val="93163C"/>
                </a:solidFill>
              </a:rPr>
              <a:t>Modules Principaux : Carburant &amp; Performances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E3930E7-2500-866D-D1E3-165E90962927}"/>
              </a:ext>
            </a:extLst>
          </p:cNvPr>
          <p:cNvSpPr txBox="1"/>
          <p:nvPr/>
        </p:nvSpPr>
        <p:spPr>
          <a:xfrm>
            <a:off x="1016000" y="1397000"/>
            <a:ext cx="10160000" cy="378565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600" dirty="0">
                <a:solidFill>
                  <a:srgbClr val="6B7280"/>
                </a:solidFill>
              </a:rPr>
              <a:t>â›½  MODULE CARBURANT
â€¢ Calcul automatique Trip Fuel (consommation en route)
â€¢ </a:t>
            </a:r>
            <a:r>
              <a:rPr lang="fr-FR" sz="1600" dirty="0" err="1">
                <a:solidFill>
                  <a:srgbClr val="6B7280"/>
                </a:solidFill>
              </a:rPr>
              <a:t>Contingency</a:t>
            </a:r>
            <a:r>
              <a:rPr lang="fr-FR" sz="1600" dirty="0">
                <a:solidFill>
                  <a:srgbClr val="6B7280"/>
                </a:solidFill>
              </a:rPr>
              <a:t> Fuel (5% du trip, min 1 gal)
â€¢ Final Reserve (30/45 min selon </a:t>
            </a:r>
            <a:r>
              <a:rPr lang="fr-FR" sz="1600" dirty="0" err="1">
                <a:solidFill>
                  <a:srgbClr val="6B7280"/>
                </a:solidFill>
              </a:rPr>
              <a:t>rÃ¨gles</a:t>
            </a:r>
            <a:r>
              <a:rPr lang="fr-FR" sz="1600" dirty="0">
                <a:solidFill>
                  <a:srgbClr val="6B7280"/>
                </a:solidFill>
              </a:rPr>
              <a:t> VFR/IFR)
â€¢ </a:t>
            </a:r>
            <a:r>
              <a:rPr lang="fr-FR" sz="1600" dirty="0" err="1">
                <a:solidFill>
                  <a:srgbClr val="6B7280"/>
                </a:solidFill>
              </a:rPr>
              <a:t>Alternate</a:t>
            </a:r>
            <a:r>
              <a:rPr lang="fr-FR" sz="1600" dirty="0">
                <a:solidFill>
                  <a:srgbClr val="6B7280"/>
                </a:solidFill>
              </a:rPr>
              <a:t> Fuel (carburant déroutements)
â€¢ Vérification FOB (Fuel On </a:t>
            </a:r>
            <a:r>
              <a:rPr lang="fr-FR" sz="1600" dirty="0" err="1">
                <a:solidFill>
                  <a:srgbClr val="6B7280"/>
                </a:solidFill>
              </a:rPr>
              <a:t>Board</a:t>
            </a:r>
            <a:r>
              <a:rPr lang="fr-FR" sz="1600" dirty="0">
                <a:solidFill>
                  <a:srgbClr val="6B7280"/>
                </a:solidFill>
              </a:rPr>
              <a:t>) suffisant
â€¢ Support multi-unités (L, gal, kg, </a:t>
            </a:r>
            <a:r>
              <a:rPr lang="fr-FR" sz="1600" dirty="0" err="1">
                <a:solidFill>
                  <a:srgbClr val="6B7280"/>
                </a:solidFill>
              </a:rPr>
              <a:t>lbs</a:t>
            </a:r>
            <a:r>
              <a:rPr lang="fr-FR" sz="1600" dirty="0">
                <a:solidFill>
                  <a:srgbClr val="6B7280"/>
                </a:solidFill>
              </a:rPr>
              <a:t>)
</a:t>
            </a:r>
            <a:r>
              <a:rPr lang="fr-FR" sz="1600" dirty="0" err="1">
                <a:solidFill>
                  <a:srgbClr val="6B7280"/>
                </a:solidFill>
              </a:rPr>
              <a:t>âœˆï</a:t>
            </a:r>
            <a:r>
              <a:rPr lang="fr-FR" sz="1600" dirty="0">
                <a:solidFill>
                  <a:srgbClr val="6B7280"/>
                </a:solidFill>
              </a:rPr>
              <a:t>¸  MODULE PERFORMANCES
â€¢ Calcul performances décollage/atterrissage
â€¢ Abaques numériques personnalisés par avion
â€¢ Facteurs correctifs (altitude, température, vent, pente)
â€¢ Températures depuis METAR (sécurité critique)
â€¢ Distance nécessaire vs disponible
â€¢ Alertes pistes trop courtes</a:t>
            </a:r>
          </a:p>
        </p:txBody>
      </p:sp>
    </p:spTree>
    <p:extLst>
      <p:ext uri="{BB962C8B-B14F-4D97-AF65-F5344CB8AC3E}">
        <p14:creationId xmlns:p14="http://schemas.microsoft.com/office/powerpoint/2010/main" val="2115227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CFC6411-605C-21F1-7687-CC5A30F503A1}"/>
              </a:ext>
            </a:extLst>
          </p:cNvPr>
          <p:cNvSpPr txBox="1"/>
          <p:nvPr/>
        </p:nvSpPr>
        <p:spPr>
          <a:xfrm>
            <a:off x="635000" y="381000"/>
            <a:ext cx="10922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200" b="1" dirty="0">
                <a:solidFill>
                  <a:srgbClr val="93163C"/>
                </a:solidFill>
              </a:rPr>
              <a:t>Modules Principaux : Avion &amp; Sécurité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B736819-17E5-44F2-80C5-1A22AB2C6808}"/>
              </a:ext>
            </a:extLst>
          </p:cNvPr>
          <p:cNvSpPr txBox="1"/>
          <p:nvPr/>
        </p:nvSpPr>
        <p:spPr>
          <a:xfrm>
            <a:off x="1016000" y="1397000"/>
            <a:ext cx="10160000" cy="477053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600" dirty="0" err="1">
                <a:solidFill>
                  <a:srgbClr val="6B7280"/>
                </a:solidFill>
              </a:rPr>
              <a:t>âš</a:t>
            </a:r>
            <a:r>
              <a:rPr lang="fr-FR" sz="1600" dirty="0">
                <a:solidFill>
                  <a:srgbClr val="6B7280"/>
                </a:solidFill>
              </a:rPr>
              <a:t>–ï¸  MODULE MASSE &amp; CENTRAGE
â€¢ Calcul automatique poids total et CG
â€¢ Scénarios : au décollage, Ã  l'atterrissage, zéro fuel
â€¢ Graphique enveloppe de centrage temps réel
â€¢ Alertes hors limites (avant/</a:t>
            </a:r>
            <a:r>
              <a:rPr lang="fr-FR" sz="1600" dirty="0" err="1">
                <a:solidFill>
                  <a:srgbClr val="6B7280"/>
                </a:solidFill>
              </a:rPr>
              <a:t>arriÃ¨re</a:t>
            </a:r>
            <a:r>
              <a:rPr lang="fr-FR" sz="1600" dirty="0">
                <a:solidFill>
                  <a:srgbClr val="6B7280"/>
                </a:solidFill>
              </a:rPr>
              <a:t>)
â€¢ Compartiments bagages configurables
</a:t>
            </a:r>
            <a:r>
              <a:rPr lang="fr-FR" sz="1600" dirty="0" err="1">
                <a:solidFill>
                  <a:srgbClr val="6B7280"/>
                </a:solidFill>
              </a:rPr>
              <a:t>ðŸ</a:t>
            </a:r>
            <a:r>
              <a:rPr lang="fr-FR" sz="1600" dirty="0">
                <a:solidFill>
                  <a:srgbClr val="6B7280"/>
                </a:solidFill>
              </a:rPr>
              <a:t>›©ï¸  MODULE AVION
â€¢ Gestion multi-avions (immatriculation, type)
â€¢ Import manuel des abaques (MANEX PDF)
â€¢ Extraction IA des performances (Ã  venir)
â€¢ Photos et documents techniques
â€¢ Limites de masse, consommation, vitesses
</a:t>
            </a:r>
            <a:r>
              <a:rPr lang="fr-FR" sz="1600" dirty="0" err="1">
                <a:solidFill>
                  <a:srgbClr val="6B7280"/>
                </a:solidFill>
              </a:rPr>
              <a:t>ðŸ</a:t>
            </a:r>
            <a:r>
              <a:rPr lang="fr-FR" sz="1600" dirty="0">
                <a:solidFill>
                  <a:srgbClr val="6B7280"/>
                </a:solidFill>
              </a:rPr>
              <a:t>”§  MODULE CARNET TECHNIQUE
â€¢ Suivi entretiens et maintenances
â€¢ Log technique MEL/CDL
â€¢ </a:t>
            </a:r>
            <a:r>
              <a:rPr lang="fr-FR" sz="1600" dirty="0" err="1">
                <a:solidFill>
                  <a:srgbClr val="6B7280"/>
                </a:solidFill>
              </a:rPr>
              <a:t>Ã‰quipements</a:t>
            </a:r>
            <a:r>
              <a:rPr lang="fr-FR" sz="1600" dirty="0">
                <a:solidFill>
                  <a:srgbClr val="6B7280"/>
                </a:solidFill>
              </a:rPr>
              <a:t> de survie SAR
â€¢ Détection zones dangereuses (P, D, R)</a:t>
            </a:r>
          </a:p>
        </p:txBody>
      </p:sp>
    </p:spTree>
    <p:extLst>
      <p:ext uri="{BB962C8B-B14F-4D97-AF65-F5344CB8AC3E}">
        <p14:creationId xmlns:p14="http://schemas.microsoft.com/office/powerpoint/2010/main" val="854625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BB1B289-C06E-1EB5-8B6F-8C391A7C68E7}"/>
              </a:ext>
            </a:extLst>
          </p:cNvPr>
          <p:cNvSpPr txBox="1"/>
          <p:nvPr/>
        </p:nvSpPr>
        <p:spPr>
          <a:xfrm>
            <a:off x="635000" y="381000"/>
            <a:ext cx="10922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200" b="1" dirty="0">
                <a:solidFill>
                  <a:srgbClr val="93163C"/>
                </a:solidFill>
              </a:rPr>
              <a:t>Modules Complémentaires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E233B-CB4D-CD9F-31EA-E1E91D44C717}"/>
              </a:ext>
            </a:extLst>
          </p:cNvPr>
          <p:cNvSpPr txBox="1"/>
          <p:nvPr/>
        </p:nvSpPr>
        <p:spPr>
          <a:xfrm>
            <a:off x="1016000" y="1397000"/>
            <a:ext cx="10160000" cy="575542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600" dirty="0" err="1">
                <a:solidFill>
                  <a:srgbClr val="6B7280"/>
                </a:solidFill>
              </a:rPr>
              <a:t>ðŸ</a:t>
            </a:r>
            <a:r>
              <a:rPr lang="fr-FR" sz="1600" dirty="0">
                <a:solidFill>
                  <a:srgbClr val="6B7280"/>
                </a:solidFill>
              </a:rPr>
              <a:t>“‹  MODULE CHECKLIST
â€¢ Checklists personnalisables par avion
â€¢ Phases : pré-vol, démarrage, roulage, décollage, etc.
â€¢ Suivi progression avec items </a:t>
            </a:r>
            <a:r>
              <a:rPr lang="fr-FR" sz="1600" dirty="0" err="1">
                <a:solidFill>
                  <a:srgbClr val="6B7280"/>
                </a:solidFill>
              </a:rPr>
              <a:t>cochables</a:t>
            </a:r>
            <a:r>
              <a:rPr lang="fr-FR" sz="1600" dirty="0">
                <a:solidFill>
                  <a:srgbClr val="6B7280"/>
                </a:solidFill>
              </a:rPr>
              <a:t>
â€¢ Alertes items critiques oubliés
</a:t>
            </a:r>
            <a:r>
              <a:rPr lang="fr-FR" sz="1600" dirty="0" err="1">
                <a:solidFill>
                  <a:srgbClr val="6B7280"/>
                </a:solidFill>
              </a:rPr>
              <a:t>âœˆï</a:t>
            </a:r>
            <a:r>
              <a:rPr lang="fr-FR" sz="1600" dirty="0">
                <a:solidFill>
                  <a:srgbClr val="6B7280"/>
                </a:solidFill>
              </a:rPr>
              <a:t>¸  MODULE DÃ‰ROUTEMENTS
â€¢ Sélection intelligente terrains de dégagement
â€¢ Calcul automatique distances, carburant, temps
â€¢ </a:t>
            </a:r>
            <a:r>
              <a:rPr lang="fr-FR" sz="1600" dirty="0" err="1">
                <a:solidFill>
                  <a:srgbClr val="6B7280"/>
                </a:solidFill>
              </a:rPr>
              <a:t>CritÃ¨res</a:t>
            </a:r>
            <a:r>
              <a:rPr lang="fr-FR" sz="1600" dirty="0">
                <a:solidFill>
                  <a:srgbClr val="6B7280"/>
                </a:solidFill>
              </a:rPr>
              <a:t> : longueur piste, services, proximité
â€¢ Météo temps réel pour </a:t>
            </a:r>
            <a:r>
              <a:rPr lang="fr-FR" sz="1600" dirty="0" err="1">
                <a:solidFill>
                  <a:srgbClr val="6B7280"/>
                </a:solidFill>
              </a:rPr>
              <a:t>alternates</a:t>
            </a:r>
            <a:r>
              <a:rPr lang="fr-FR" sz="1600" dirty="0">
                <a:solidFill>
                  <a:srgbClr val="6B7280"/>
                </a:solidFill>
              </a:rPr>
              <a:t>
â€¢ Carte interactive avec rayon d'action
</a:t>
            </a:r>
            <a:r>
              <a:rPr lang="fr-FR" sz="1600" dirty="0" err="1">
                <a:solidFill>
                  <a:srgbClr val="6B7280"/>
                </a:solidFill>
              </a:rPr>
              <a:t>ðŸ</a:t>
            </a:r>
            <a:r>
              <a:rPr lang="fr-FR" sz="1600" dirty="0">
                <a:solidFill>
                  <a:srgbClr val="6B7280"/>
                </a:solidFill>
              </a:rPr>
              <a:t>“–  MODULE CARNET DE VOL
â€¢ Enregistrement automatique des vols
â€¢ Suivi heures de vol pilote
â€¢ Statistiques : heures totales, types d'avions
â€¢ Export PDF pour DGAC
</a:t>
            </a:r>
            <a:r>
              <a:rPr lang="fr-FR" sz="1600" dirty="0" err="1">
                <a:solidFill>
                  <a:srgbClr val="6B7280"/>
                </a:solidFill>
              </a:rPr>
              <a:t>ðŸ“š</a:t>
            </a:r>
            <a:r>
              <a:rPr lang="fr-FR" sz="1600" dirty="0">
                <a:solidFill>
                  <a:srgbClr val="6B7280"/>
                </a:solidFill>
              </a:rPr>
              <a:t>  MODULE VAC &amp; RÃ‰FÃ‰RENCES
â€¢ Cartes VAC aérodromes </a:t>
            </a:r>
            <a:r>
              <a:rPr lang="fr-FR" sz="1600" dirty="0" err="1">
                <a:solidFill>
                  <a:srgbClr val="6B7280"/>
                </a:solidFill>
              </a:rPr>
              <a:t>franÃ§ais</a:t>
            </a:r>
            <a:r>
              <a:rPr lang="fr-FR" sz="1600" dirty="0">
                <a:solidFill>
                  <a:srgbClr val="6B7280"/>
                </a:solidFill>
              </a:rPr>
              <a:t> (SIA)
â€¢ Références réglementaires aéronautiques
â€¢ </a:t>
            </a:r>
            <a:r>
              <a:rPr lang="fr-FR" sz="1600" dirty="0" err="1">
                <a:solidFill>
                  <a:srgbClr val="6B7280"/>
                </a:solidFill>
              </a:rPr>
              <a:t>AccÃ¨s</a:t>
            </a:r>
            <a:r>
              <a:rPr lang="fr-FR" sz="1600" dirty="0">
                <a:solidFill>
                  <a:srgbClr val="6B7280"/>
                </a:solidFill>
              </a:rPr>
              <a:t> rapide documentation technique</a:t>
            </a:r>
          </a:p>
        </p:txBody>
      </p:sp>
    </p:spTree>
    <p:extLst>
      <p:ext uri="{BB962C8B-B14F-4D97-AF65-F5344CB8AC3E}">
        <p14:creationId xmlns:p14="http://schemas.microsoft.com/office/powerpoint/2010/main" val="2883547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5A3314A-867E-4896-CFCA-743BB310A177}"/>
              </a:ext>
            </a:extLst>
          </p:cNvPr>
          <p:cNvSpPr txBox="1"/>
          <p:nvPr/>
        </p:nvSpPr>
        <p:spPr>
          <a:xfrm>
            <a:off x="635000" y="381000"/>
            <a:ext cx="10922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200" b="1">
                <a:solidFill>
                  <a:srgbClr val="93163C"/>
                </a:solidFill>
              </a:rPr>
              <a:t>Architecture Technique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37BA690-2B79-5098-83DA-5941AB418396}"/>
              </a:ext>
            </a:extLst>
          </p:cNvPr>
          <p:cNvSpPr txBox="1"/>
          <p:nvPr/>
        </p:nvSpPr>
        <p:spPr>
          <a:xfrm>
            <a:off x="1016000" y="1397000"/>
            <a:ext cx="10160000" cy="501675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600" dirty="0" err="1">
                <a:solidFill>
                  <a:srgbClr val="6B7280"/>
                </a:solidFill>
              </a:rPr>
              <a:t>ðŸ</a:t>
            </a:r>
            <a:r>
              <a:rPr lang="fr-FR" sz="1600" dirty="0">
                <a:solidFill>
                  <a:srgbClr val="6B7280"/>
                </a:solidFill>
              </a:rPr>
              <a:t>”§  STACK TECHNIQUE
â€¢ Frontend : </a:t>
            </a:r>
            <a:r>
              <a:rPr lang="fr-FR" sz="1600" dirty="0" err="1">
                <a:solidFill>
                  <a:srgbClr val="6B7280"/>
                </a:solidFill>
              </a:rPr>
              <a:t>React</a:t>
            </a:r>
            <a:r>
              <a:rPr lang="fr-FR" sz="1600" dirty="0">
                <a:solidFill>
                  <a:srgbClr val="6B7280"/>
                </a:solidFill>
              </a:rPr>
              <a:t> 18 + Vite 7 + </a:t>
            </a:r>
            <a:r>
              <a:rPr lang="fr-FR" sz="1600" dirty="0" err="1">
                <a:solidFill>
                  <a:srgbClr val="6B7280"/>
                </a:solidFill>
              </a:rPr>
              <a:t>Material</a:t>
            </a:r>
            <a:r>
              <a:rPr lang="fr-FR" sz="1600" dirty="0">
                <a:solidFill>
                  <a:srgbClr val="6B7280"/>
                </a:solidFill>
              </a:rPr>
              <a:t>-UI 7
â€¢ State Management : </a:t>
            </a:r>
            <a:r>
              <a:rPr lang="fr-FR" sz="1600" dirty="0" err="1">
                <a:solidFill>
                  <a:srgbClr val="6B7280"/>
                </a:solidFill>
              </a:rPr>
              <a:t>Zustand</a:t>
            </a:r>
            <a:r>
              <a:rPr lang="fr-FR" sz="1600" dirty="0">
                <a:solidFill>
                  <a:srgbClr val="6B7280"/>
                </a:solidFill>
              </a:rPr>
              <a:t> 4.5 + </a:t>
            </a:r>
            <a:r>
              <a:rPr lang="fr-FR" sz="1600" dirty="0" err="1">
                <a:solidFill>
                  <a:srgbClr val="6B7280"/>
                </a:solidFill>
              </a:rPr>
              <a:t>Context</a:t>
            </a:r>
            <a:r>
              <a:rPr lang="fr-FR" sz="1600" dirty="0">
                <a:solidFill>
                  <a:srgbClr val="6B7280"/>
                </a:solidFill>
              </a:rPr>
              <a:t> API
â€¢ Backend : </a:t>
            </a:r>
            <a:r>
              <a:rPr lang="fr-FR" sz="1600" dirty="0" err="1">
                <a:solidFill>
                  <a:srgbClr val="6B7280"/>
                </a:solidFill>
              </a:rPr>
              <a:t>Supabase</a:t>
            </a:r>
            <a:r>
              <a:rPr lang="fr-FR" sz="1600" dirty="0">
                <a:solidFill>
                  <a:srgbClr val="6B7280"/>
                </a:solidFill>
              </a:rPr>
              <a:t> (PostgreSQL + </a:t>
            </a:r>
            <a:r>
              <a:rPr lang="fr-FR" sz="1600" dirty="0" err="1">
                <a:solidFill>
                  <a:srgbClr val="6B7280"/>
                </a:solidFill>
              </a:rPr>
              <a:t>Auth</a:t>
            </a:r>
            <a:r>
              <a:rPr lang="fr-FR" sz="1600" dirty="0">
                <a:solidFill>
                  <a:srgbClr val="6B7280"/>
                </a:solidFill>
              </a:rPr>
              <a:t> + Storage)
â€¢ Mobile : </a:t>
            </a:r>
            <a:r>
              <a:rPr lang="fr-FR" sz="1600" dirty="0" err="1">
                <a:solidFill>
                  <a:srgbClr val="6B7280"/>
                </a:solidFill>
              </a:rPr>
              <a:t>Capacitor</a:t>
            </a:r>
            <a:r>
              <a:rPr lang="fr-FR" sz="1600" dirty="0">
                <a:solidFill>
                  <a:srgbClr val="6B7280"/>
                </a:solidFill>
              </a:rPr>
              <a:t> 7.4 (iOS/Android)
â€¢ Cartes : Leaflet.js + </a:t>
            </a:r>
            <a:r>
              <a:rPr lang="fr-FR" sz="1600" dirty="0" err="1">
                <a:solidFill>
                  <a:srgbClr val="6B7280"/>
                </a:solidFill>
              </a:rPr>
              <a:t>OpenLayers</a:t>
            </a:r>
            <a:r>
              <a:rPr lang="fr-FR" sz="1600" dirty="0">
                <a:solidFill>
                  <a:srgbClr val="6B7280"/>
                </a:solidFill>
              </a:rPr>
              <a:t>
â€¢ </a:t>
            </a:r>
            <a:r>
              <a:rPr lang="fr-FR" sz="1600" dirty="0" err="1">
                <a:solidFill>
                  <a:srgbClr val="6B7280"/>
                </a:solidFill>
              </a:rPr>
              <a:t>Build</a:t>
            </a:r>
            <a:r>
              <a:rPr lang="fr-FR" sz="1600" dirty="0">
                <a:solidFill>
                  <a:srgbClr val="6B7280"/>
                </a:solidFill>
              </a:rPr>
              <a:t> : PWA installable (Service </a:t>
            </a:r>
            <a:r>
              <a:rPr lang="fr-FR" sz="1600" dirty="0" err="1">
                <a:solidFill>
                  <a:srgbClr val="6B7280"/>
                </a:solidFill>
              </a:rPr>
              <a:t>Worker</a:t>
            </a:r>
            <a:r>
              <a:rPr lang="fr-FR" sz="1600" dirty="0">
                <a:solidFill>
                  <a:srgbClr val="6B7280"/>
                </a:solidFill>
              </a:rPr>
              <a:t>)
</a:t>
            </a:r>
            <a:r>
              <a:rPr lang="fr-FR" sz="1600" dirty="0" err="1">
                <a:solidFill>
                  <a:srgbClr val="6B7280"/>
                </a:solidFill>
              </a:rPr>
              <a:t>ðŸ“Š</a:t>
            </a:r>
            <a:r>
              <a:rPr lang="fr-FR" sz="1600" dirty="0">
                <a:solidFill>
                  <a:srgbClr val="6B7280"/>
                </a:solidFill>
              </a:rPr>
              <a:t>  DONNÃ‰ES AÃ‰RONAUTIQUES
â€¢ AIXM 4.5 France (SIA - cycle AIRAC 2025-10-02)
â€¢ </a:t>
            </a:r>
            <a:r>
              <a:rPr lang="fr-FR" sz="1600" dirty="0" err="1">
                <a:solidFill>
                  <a:srgbClr val="6B7280"/>
                </a:solidFill>
              </a:rPr>
              <a:t>OpenAIP</a:t>
            </a:r>
            <a:r>
              <a:rPr lang="fr-FR" sz="1600" dirty="0">
                <a:solidFill>
                  <a:srgbClr val="6B7280"/>
                </a:solidFill>
              </a:rPr>
              <a:t> (aérodromes, espaces aériens)
â€¢ </a:t>
            </a:r>
            <a:r>
              <a:rPr lang="fr-FR" sz="1600" dirty="0" err="1">
                <a:solidFill>
                  <a:srgbClr val="6B7280"/>
                </a:solidFill>
              </a:rPr>
              <a:t>CheckWX</a:t>
            </a:r>
            <a:r>
              <a:rPr lang="fr-FR" sz="1600" dirty="0">
                <a:solidFill>
                  <a:srgbClr val="6B7280"/>
                </a:solidFill>
              </a:rPr>
              <a:t> API (METAR/TAF temps réel)
â€¢ Mise Ã  jour automatique tous les 28 jours
</a:t>
            </a:r>
            <a:r>
              <a:rPr lang="fr-FR" sz="1600" dirty="0" err="1">
                <a:solidFill>
                  <a:srgbClr val="6B7280"/>
                </a:solidFill>
              </a:rPr>
              <a:t>ðŸ</a:t>
            </a:r>
            <a:r>
              <a:rPr lang="fr-FR" sz="1600" dirty="0">
                <a:solidFill>
                  <a:srgbClr val="6B7280"/>
                </a:solidFill>
              </a:rPr>
              <a:t>”  SÃ‰CURITÃ‰ &amp; PERFORMANCE
â€¢ Authentification </a:t>
            </a:r>
            <a:r>
              <a:rPr lang="fr-FR" sz="1600" dirty="0" err="1">
                <a:solidFill>
                  <a:srgbClr val="6B7280"/>
                </a:solidFill>
              </a:rPr>
              <a:t>Supabase</a:t>
            </a:r>
            <a:r>
              <a:rPr lang="fr-FR" sz="1600" dirty="0">
                <a:solidFill>
                  <a:srgbClr val="6B7280"/>
                </a:solidFill>
              </a:rPr>
              <a:t> (JWT </a:t>
            </a:r>
            <a:r>
              <a:rPr lang="fr-FR" sz="1600" dirty="0" err="1">
                <a:solidFill>
                  <a:srgbClr val="6B7280"/>
                </a:solidFill>
              </a:rPr>
              <a:t>tokens</a:t>
            </a:r>
            <a:r>
              <a:rPr lang="fr-FR" sz="1600" dirty="0">
                <a:solidFill>
                  <a:srgbClr val="6B7280"/>
                </a:solidFill>
              </a:rPr>
              <a:t>)
â€¢ Stockage local </a:t>
            </a:r>
            <a:r>
              <a:rPr lang="fr-FR" sz="1600" dirty="0" err="1">
                <a:solidFill>
                  <a:srgbClr val="6B7280"/>
                </a:solidFill>
              </a:rPr>
              <a:t>IndexedDB</a:t>
            </a:r>
            <a:r>
              <a:rPr lang="fr-FR" sz="1600" dirty="0">
                <a:solidFill>
                  <a:srgbClr val="6B7280"/>
                </a:solidFill>
              </a:rPr>
              <a:t> (offline-first)
â€¢ Cache intelligent (Service </a:t>
            </a:r>
            <a:r>
              <a:rPr lang="fr-FR" sz="1600" dirty="0" err="1">
                <a:solidFill>
                  <a:srgbClr val="6B7280"/>
                </a:solidFill>
              </a:rPr>
              <a:t>Worker</a:t>
            </a:r>
            <a:r>
              <a:rPr lang="fr-FR" sz="1600" dirty="0">
                <a:solidFill>
                  <a:srgbClr val="6B7280"/>
                </a:solidFill>
              </a:rPr>
              <a:t>)
â€¢ Chiffrement données sensibles
â€¢ Backup automatique cloud</a:t>
            </a:r>
          </a:p>
        </p:txBody>
      </p:sp>
    </p:spTree>
    <p:extLst>
      <p:ext uri="{BB962C8B-B14F-4D97-AF65-F5344CB8AC3E}">
        <p14:creationId xmlns:p14="http://schemas.microsoft.com/office/powerpoint/2010/main" val="2238228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839" y="1356042"/>
            <a:ext cx="5036819" cy="41459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defRPr sz="4000" b="1">
                <a:solidFill>
                  <a:srgbClr val="93163C"/>
                </a:solidFill>
              </a:defRPr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Étape 0/5 : Ou Aller ?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 minutes, </a:t>
            </a:r>
            <a:r>
              <a:rPr lang="en-US" sz="1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agreable</a:t>
            </a:r>
            <a:br>
              <a:rPr lang="en-US" sz="1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 fait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rever</a:t>
            </a:r>
            <a:b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 parle de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simplicité</a:t>
            </a:r>
            <a:b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 fixe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une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date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C2E867D-E5A0-7081-953E-1CF8A77AE42F}"/>
              </a:ext>
            </a:extLst>
          </p:cNvPr>
          <p:cNvSpPr txBox="1"/>
          <p:nvPr/>
        </p:nvSpPr>
        <p:spPr>
          <a:xfrm>
            <a:off x="838201" y="2482589"/>
            <a:ext cx="3816096" cy="369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 sz="1600"/>
            </a:pPr>
            <a:endParaRPr lang="en-US" sz="2000" dirty="0"/>
          </a:p>
        </p:txBody>
      </p:sp>
      <p:pic>
        <p:nvPicPr>
          <p:cNvPr id="25" name="Image 24" descr="Une image contenant Photographie aérienne, Vue plongeante, arbre, plein air&#10;&#10;Le contenu généré par l’IA peut être incorrect.">
            <a:extLst>
              <a:ext uri="{FF2B5EF4-FFF2-40B4-BE49-F238E27FC236}">
                <a16:creationId xmlns:a16="http://schemas.microsoft.com/office/drawing/2014/main" id="{4C9C7071-0B00-D6E2-1F5C-E7BBFC7FA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0" r="-1" b="232"/>
          <a:stretch>
            <a:fillRect/>
          </a:stretch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20" name="Image 19" descr="Une image contenant plein air, arbre, ciel, paysage&#10;&#10;Le contenu généré par l’IA peut être incorrect.">
            <a:extLst>
              <a:ext uri="{FF2B5EF4-FFF2-40B4-BE49-F238E27FC236}">
                <a16:creationId xmlns:a16="http://schemas.microsoft.com/office/drawing/2014/main" id="{CF4F7660-4D19-23CD-653D-9DB2FDDC0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04" b="14101"/>
          <a:stretch>
            <a:fillRect/>
          </a:stretch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3E47051-9CDA-43CB-4EA5-61E8967888DA}"/>
              </a:ext>
            </a:extLst>
          </p:cNvPr>
          <p:cNvSpPr txBox="1"/>
          <p:nvPr/>
        </p:nvSpPr>
        <p:spPr>
          <a:xfrm>
            <a:off x="635000" y="381000"/>
            <a:ext cx="10922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200" b="1">
                <a:solidFill>
                  <a:srgbClr val="93163C"/>
                </a:solidFill>
              </a:rPr>
              <a:t>ModÃ¨le Ã‰conomique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C010F8B-69EA-660E-2796-9F77E9240B65}"/>
              </a:ext>
            </a:extLst>
          </p:cNvPr>
          <p:cNvSpPr txBox="1"/>
          <p:nvPr/>
        </p:nvSpPr>
        <p:spPr>
          <a:xfrm>
            <a:off x="1016000" y="1397000"/>
            <a:ext cx="10160000" cy="403187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600" dirty="0" err="1">
                <a:solidFill>
                  <a:srgbClr val="6B7280"/>
                </a:solidFill>
              </a:rPr>
              <a:t>ðŸŽ</a:t>
            </a:r>
            <a:r>
              <a:rPr lang="fr-FR" sz="1600" dirty="0">
                <a:solidFill>
                  <a:srgbClr val="6B7280"/>
                </a:solidFill>
              </a:rPr>
              <a:t>¯  PUBLIC CIBLE
    â€¢ Pilotes privés VFR (France)
    â€¢ Aéro-clubs et écoles de pilotage
    â€¢ Propriétaires d'avions
    â€¢ Estimé : 40 000+ pilotes en France
</a:t>
            </a:r>
            <a:r>
              <a:rPr lang="fr-FR" sz="1600" dirty="0" err="1">
                <a:solidFill>
                  <a:srgbClr val="6B7280"/>
                </a:solidFill>
              </a:rPr>
              <a:t>ðŸ</a:t>
            </a:r>
            <a:r>
              <a:rPr lang="fr-FR" sz="1600" dirty="0">
                <a:solidFill>
                  <a:srgbClr val="6B7280"/>
                </a:solidFill>
              </a:rPr>
              <a:t>“ˆ  PROPOSITION DE VALEUR
    â€¢ Gain de temps : 45-90 min â†’ 15-20 min par vol
    â€¢ Sécurité accrue : vérifications automatiques
    â€¢ Données officielles toujours Ã  jour
    â€¢ Alternative moderne aux solutions </a:t>
            </a:r>
            <a:r>
              <a:rPr lang="fr-FR" sz="1600" dirty="0" err="1">
                <a:solidFill>
                  <a:srgbClr val="6B7280"/>
                </a:solidFill>
              </a:rPr>
              <a:t>obsolÃ¨tes</a:t>
            </a:r>
            <a:r>
              <a:rPr lang="fr-FR" sz="1600" dirty="0">
                <a:solidFill>
                  <a:srgbClr val="6B7280"/>
                </a:solidFill>
              </a:rPr>
              <a:t>
    â€¢ Accessible partout (PC, tablette, smartphone)
</a:t>
            </a:r>
            <a:r>
              <a:rPr lang="fr-FR" sz="1600" dirty="0" err="1">
                <a:solidFill>
                  <a:srgbClr val="6B7280"/>
                </a:solidFill>
              </a:rPr>
              <a:t>ðŸ</a:t>
            </a:r>
            <a:r>
              <a:rPr lang="fr-FR" sz="1600" dirty="0">
                <a:solidFill>
                  <a:srgbClr val="6B7280"/>
                </a:solidFill>
              </a:rPr>
              <a:t>’°  TARIFICATION (Ã  définir selon phase Beta)
    â€¢ Abonnement mensuel ou annuel
    â€¢ Tarif préférentiel testeurs Beta</a:t>
            </a:r>
          </a:p>
        </p:txBody>
      </p:sp>
    </p:spTree>
    <p:extLst>
      <p:ext uri="{BB962C8B-B14F-4D97-AF65-F5344CB8AC3E}">
        <p14:creationId xmlns:p14="http://schemas.microsoft.com/office/powerpoint/2010/main" val="1992185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0DA1057-31AD-F9E7-9DA2-BD52F6521FC3}"/>
              </a:ext>
            </a:extLst>
          </p:cNvPr>
          <p:cNvSpPr txBox="1"/>
          <p:nvPr/>
        </p:nvSpPr>
        <p:spPr>
          <a:xfrm>
            <a:off x="635000" y="381000"/>
            <a:ext cx="10922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200" b="1">
                <a:solidFill>
                  <a:srgbClr val="93163C"/>
                </a:solidFill>
              </a:rPr>
              <a:t>Roadmap &amp; Ã‰volutions Futures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6C9938F-EA10-72F8-0273-5B6DBA2D746F}"/>
              </a:ext>
            </a:extLst>
          </p:cNvPr>
          <p:cNvSpPr txBox="1"/>
          <p:nvPr/>
        </p:nvSpPr>
        <p:spPr>
          <a:xfrm>
            <a:off x="1016000" y="1397000"/>
            <a:ext cx="10160000" cy="624786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600" dirty="0" err="1">
                <a:solidFill>
                  <a:srgbClr val="6B7280"/>
                </a:solidFill>
              </a:rPr>
              <a:t>ðŸš</a:t>
            </a:r>
            <a:r>
              <a:rPr lang="fr-FR" sz="1600" dirty="0">
                <a:solidFill>
                  <a:srgbClr val="6B7280"/>
                </a:solidFill>
              </a:rPr>
              <a:t>€  PHASE BETA (EN COURS)
</a:t>
            </a:r>
            <a:r>
              <a:rPr lang="fr-FR" sz="1600" dirty="0" err="1">
                <a:solidFill>
                  <a:srgbClr val="6B7280"/>
                </a:solidFill>
              </a:rPr>
              <a:t>âœ</a:t>
            </a:r>
            <a:r>
              <a:rPr lang="fr-FR" sz="1600" dirty="0">
                <a:solidFill>
                  <a:srgbClr val="6B7280"/>
                </a:solidFill>
              </a:rPr>
              <a:t>…  13 modules fonctionnels opérationnels
</a:t>
            </a:r>
            <a:r>
              <a:rPr lang="fr-FR" sz="1600" dirty="0" err="1">
                <a:solidFill>
                  <a:srgbClr val="6B7280"/>
                </a:solidFill>
              </a:rPr>
              <a:t>âœ</a:t>
            </a:r>
            <a:r>
              <a:rPr lang="fr-FR" sz="1600" dirty="0">
                <a:solidFill>
                  <a:srgbClr val="6B7280"/>
                </a:solidFill>
              </a:rPr>
              <a:t>…  Authentification et stockage cloud
</a:t>
            </a:r>
            <a:r>
              <a:rPr lang="fr-FR" sz="1600" dirty="0" err="1">
                <a:solidFill>
                  <a:srgbClr val="6B7280"/>
                </a:solidFill>
              </a:rPr>
              <a:t>âœ</a:t>
            </a:r>
            <a:r>
              <a:rPr lang="fr-FR" sz="1600" dirty="0">
                <a:solidFill>
                  <a:srgbClr val="6B7280"/>
                </a:solidFill>
              </a:rPr>
              <a:t>…  Données aéronautiques officielles FR
</a:t>
            </a:r>
            <a:r>
              <a:rPr lang="fr-FR" sz="1600" dirty="0" err="1">
                <a:solidFill>
                  <a:srgbClr val="6B7280"/>
                </a:solidFill>
              </a:rPr>
              <a:t>âœ</a:t>
            </a:r>
            <a:r>
              <a:rPr lang="fr-FR" sz="1600" dirty="0">
                <a:solidFill>
                  <a:srgbClr val="6B7280"/>
                </a:solidFill>
              </a:rPr>
              <a:t>…  Interface PWA responsive (PC/tablette/mobile)
</a:t>
            </a:r>
            <a:r>
              <a:rPr lang="fr-FR" sz="1600" dirty="0" err="1">
                <a:solidFill>
                  <a:srgbClr val="6B7280"/>
                </a:solidFill>
              </a:rPr>
              <a:t>ðŸ</a:t>
            </a:r>
            <a:r>
              <a:rPr lang="fr-FR" sz="1600" dirty="0">
                <a:solidFill>
                  <a:srgbClr val="6B7280"/>
                </a:solidFill>
              </a:rPr>
              <a:t>”„  Tests utilisateurs et corrections bugs
</a:t>
            </a:r>
            <a:r>
              <a:rPr lang="fr-FR" sz="1600" dirty="0" err="1">
                <a:solidFill>
                  <a:srgbClr val="6B7280"/>
                </a:solidFill>
              </a:rPr>
              <a:t>ðŸ</a:t>
            </a:r>
            <a:r>
              <a:rPr lang="fr-FR" sz="1600" dirty="0">
                <a:solidFill>
                  <a:srgbClr val="6B7280"/>
                </a:solidFill>
              </a:rPr>
              <a:t>”„  Optimisations performances et UX
</a:t>
            </a:r>
            <a:r>
              <a:rPr lang="fr-FR" sz="1600" dirty="0" err="1">
                <a:solidFill>
                  <a:srgbClr val="6B7280"/>
                </a:solidFill>
              </a:rPr>
              <a:t>ðŸ</a:t>
            </a:r>
            <a:r>
              <a:rPr lang="fr-FR" sz="1600" dirty="0">
                <a:solidFill>
                  <a:srgbClr val="6B7280"/>
                </a:solidFill>
              </a:rPr>
              <a:t>“…  PHASE 1 - Q2 2025
</a:t>
            </a:r>
            <a:r>
              <a:rPr lang="fr-FR" sz="1600" dirty="0" err="1">
                <a:solidFill>
                  <a:srgbClr val="6B7280"/>
                </a:solidFill>
              </a:rPr>
              <a:t>ðŸŽ</a:t>
            </a:r>
            <a:r>
              <a:rPr lang="fr-FR" sz="1600" dirty="0">
                <a:solidFill>
                  <a:srgbClr val="6B7280"/>
                </a:solidFill>
              </a:rPr>
              <a:t>¯  Extraction automatique abaques IA (MANEX PDF)
</a:t>
            </a:r>
            <a:r>
              <a:rPr lang="fr-FR" sz="1600" dirty="0" err="1">
                <a:solidFill>
                  <a:srgbClr val="6B7280"/>
                </a:solidFill>
              </a:rPr>
              <a:t>ðŸŽ</a:t>
            </a:r>
            <a:r>
              <a:rPr lang="fr-FR" sz="1600" dirty="0">
                <a:solidFill>
                  <a:srgbClr val="6B7280"/>
                </a:solidFill>
              </a:rPr>
              <a:t>¯  Cartes météo aéronautiques (WINTEM/TEMSI)
</a:t>
            </a:r>
            <a:r>
              <a:rPr lang="fr-FR" sz="1600" dirty="0" err="1">
                <a:solidFill>
                  <a:srgbClr val="6B7280"/>
                </a:solidFill>
              </a:rPr>
              <a:t>ðŸŽ</a:t>
            </a:r>
            <a:r>
              <a:rPr lang="fr-FR" sz="1600" dirty="0">
                <a:solidFill>
                  <a:srgbClr val="6B7280"/>
                </a:solidFill>
              </a:rPr>
              <a:t>¯  Partage plans de vol communauté
</a:t>
            </a:r>
            <a:r>
              <a:rPr lang="fr-FR" sz="1600" dirty="0" err="1">
                <a:solidFill>
                  <a:srgbClr val="6B7280"/>
                </a:solidFill>
              </a:rPr>
              <a:t>ðŸŽ</a:t>
            </a:r>
            <a:r>
              <a:rPr lang="fr-FR" sz="1600" dirty="0">
                <a:solidFill>
                  <a:srgbClr val="6B7280"/>
                </a:solidFill>
              </a:rPr>
              <a:t>¯  Export DGAC officiel (carnet de vol)
</a:t>
            </a:r>
            <a:r>
              <a:rPr lang="fr-FR" sz="1600" dirty="0" err="1">
                <a:solidFill>
                  <a:srgbClr val="6B7280"/>
                </a:solidFill>
              </a:rPr>
              <a:t>ðŸ</a:t>
            </a:r>
            <a:r>
              <a:rPr lang="fr-FR" sz="1600" dirty="0">
                <a:solidFill>
                  <a:srgbClr val="6B7280"/>
                </a:solidFill>
              </a:rPr>
              <a:t>“…  PHASE 2 - Q3-Q4 2025
</a:t>
            </a:r>
            <a:r>
              <a:rPr lang="fr-FR" sz="1600" dirty="0" err="1">
                <a:solidFill>
                  <a:srgbClr val="6B7280"/>
                </a:solidFill>
              </a:rPr>
              <a:t>ðŸŽ</a:t>
            </a:r>
            <a:r>
              <a:rPr lang="fr-FR" sz="1600" dirty="0">
                <a:solidFill>
                  <a:srgbClr val="6B7280"/>
                </a:solidFill>
              </a:rPr>
              <a:t>¯  Support IFR (SID, STAR, approches)
</a:t>
            </a:r>
            <a:r>
              <a:rPr lang="fr-FR" sz="1600" dirty="0" err="1">
                <a:solidFill>
                  <a:srgbClr val="6B7280"/>
                </a:solidFill>
              </a:rPr>
              <a:t>ðŸŽ</a:t>
            </a:r>
            <a:r>
              <a:rPr lang="fr-FR" sz="1600" dirty="0">
                <a:solidFill>
                  <a:srgbClr val="6B7280"/>
                </a:solidFill>
              </a:rPr>
              <a:t>¯  Intégration NOTAM temps réel
</a:t>
            </a:r>
            <a:r>
              <a:rPr lang="fr-FR" sz="1600" dirty="0" err="1">
                <a:solidFill>
                  <a:srgbClr val="6B7280"/>
                </a:solidFill>
              </a:rPr>
              <a:t>ðŸŽ</a:t>
            </a:r>
            <a:r>
              <a:rPr lang="fr-FR" sz="1600" dirty="0">
                <a:solidFill>
                  <a:srgbClr val="6B7280"/>
                </a:solidFill>
              </a:rPr>
              <a:t>¯  Planification multi-étapes avancée
</a:t>
            </a:r>
            <a:r>
              <a:rPr lang="fr-FR" sz="1600" dirty="0" err="1">
                <a:solidFill>
                  <a:srgbClr val="6B7280"/>
                </a:solidFill>
              </a:rPr>
              <a:t>ðŸŽ</a:t>
            </a:r>
            <a:r>
              <a:rPr lang="fr-FR" sz="1600" dirty="0">
                <a:solidFill>
                  <a:srgbClr val="6B7280"/>
                </a:solidFill>
              </a:rPr>
              <a:t>¯  Synchronisation multi-appareils
</a:t>
            </a:r>
            <a:r>
              <a:rPr lang="fr-FR" sz="1600" dirty="0" err="1">
                <a:solidFill>
                  <a:srgbClr val="6B7280"/>
                </a:solidFill>
              </a:rPr>
              <a:t>ðŸŽ</a:t>
            </a:r>
            <a:r>
              <a:rPr lang="fr-FR" sz="1600" dirty="0">
                <a:solidFill>
                  <a:srgbClr val="6B7280"/>
                </a:solidFill>
              </a:rPr>
              <a:t>¯  API publique pour tiers (clubs, écoles)
</a:t>
            </a:r>
            <a:r>
              <a:rPr lang="fr-FR" sz="1600" dirty="0" err="1">
                <a:solidFill>
                  <a:srgbClr val="6B7280"/>
                </a:solidFill>
              </a:rPr>
              <a:t>ðŸŒ</a:t>
            </a:r>
            <a:r>
              <a:rPr lang="fr-FR" sz="1600" dirty="0">
                <a:solidFill>
                  <a:srgbClr val="6B7280"/>
                </a:solidFill>
              </a:rPr>
              <a:t>  PHASE 3 - 2026
</a:t>
            </a:r>
            <a:r>
              <a:rPr lang="fr-FR" sz="1600" dirty="0" err="1">
                <a:solidFill>
                  <a:srgbClr val="6B7280"/>
                </a:solidFill>
              </a:rPr>
              <a:t>ðŸŽ</a:t>
            </a:r>
            <a:r>
              <a:rPr lang="fr-FR" sz="1600" dirty="0">
                <a:solidFill>
                  <a:srgbClr val="6B7280"/>
                </a:solidFill>
              </a:rPr>
              <a:t>¯  Extension pays européens (UK, DE, ES, IT)
</a:t>
            </a:r>
            <a:r>
              <a:rPr lang="fr-FR" sz="1600" dirty="0" err="1">
                <a:solidFill>
                  <a:srgbClr val="6B7280"/>
                </a:solidFill>
              </a:rPr>
              <a:t>ðŸŽ</a:t>
            </a:r>
            <a:r>
              <a:rPr lang="fr-FR" sz="1600" dirty="0">
                <a:solidFill>
                  <a:srgbClr val="6B7280"/>
                </a:solidFill>
              </a:rPr>
              <a:t>¯  Communauté pilotes (partage expériences, photos)
</a:t>
            </a:r>
            <a:r>
              <a:rPr lang="fr-FR" sz="1600" dirty="0" err="1">
                <a:solidFill>
                  <a:srgbClr val="6B7280"/>
                </a:solidFill>
              </a:rPr>
              <a:t>ðŸŽ</a:t>
            </a:r>
            <a:r>
              <a:rPr lang="fr-FR" sz="1600" dirty="0">
                <a:solidFill>
                  <a:srgbClr val="6B7280"/>
                </a:solidFill>
              </a:rPr>
              <a:t>¯  Mode offline complet (sans connexion)</a:t>
            </a:r>
          </a:p>
        </p:txBody>
      </p:sp>
    </p:spTree>
    <p:extLst>
      <p:ext uri="{BB962C8B-B14F-4D97-AF65-F5344CB8AC3E}">
        <p14:creationId xmlns:p14="http://schemas.microsoft.com/office/powerpoint/2010/main" val="1823991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E911EA5-9F56-F2B4-3872-7CBA9A2141EC}"/>
              </a:ext>
            </a:extLst>
          </p:cNvPr>
          <p:cNvSpPr txBox="1"/>
          <p:nvPr/>
        </p:nvSpPr>
        <p:spPr>
          <a:xfrm>
            <a:off x="635000" y="381000"/>
            <a:ext cx="10922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200" b="1" dirty="0">
                <a:solidFill>
                  <a:srgbClr val="93163C"/>
                </a:solidFill>
              </a:rPr>
              <a:t>Interface &amp; Expérience Utilisateur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97BC895-F2AB-C4F0-B031-B3E5BA0FD08D}"/>
              </a:ext>
            </a:extLst>
          </p:cNvPr>
          <p:cNvSpPr txBox="1"/>
          <p:nvPr/>
        </p:nvSpPr>
        <p:spPr>
          <a:xfrm>
            <a:off x="1270000" y="1905000"/>
            <a:ext cx="9652000" cy="526297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600" dirty="0" err="1">
                <a:solidFill>
                  <a:srgbClr val="6B7280"/>
                </a:solidFill>
              </a:rPr>
              <a:t>ðŸŽ</a:t>
            </a:r>
            <a:r>
              <a:rPr lang="fr-FR" sz="1600" dirty="0">
                <a:solidFill>
                  <a:srgbClr val="6B7280"/>
                </a:solidFill>
              </a:rPr>
              <a:t>¨  DESIGN MODERNE &amp; INTUITIF
â€¢ Interface épurée, navigation simple
â€¢ Couleurs professionnelles (bordeaux #93163C)
â€¢ </a:t>
            </a:r>
            <a:r>
              <a:rPr lang="fr-FR" sz="1600" dirty="0" err="1">
                <a:solidFill>
                  <a:srgbClr val="6B7280"/>
                </a:solidFill>
              </a:rPr>
              <a:t>Dark</a:t>
            </a:r>
            <a:r>
              <a:rPr lang="fr-FR" sz="1600" dirty="0">
                <a:solidFill>
                  <a:srgbClr val="6B7280"/>
                </a:solidFill>
              </a:rPr>
              <a:t> mode disponible
â€¢ Responsive design (PC, tablette, mobile)
â€¢ Typographie : </a:t>
            </a:r>
            <a:r>
              <a:rPr lang="fr-FR" sz="1600" dirty="0" err="1">
                <a:solidFill>
                  <a:srgbClr val="6B7280"/>
                </a:solidFill>
              </a:rPr>
              <a:t>Space</a:t>
            </a:r>
            <a:r>
              <a:rPr lang="fr-FR" sz="1600" dirty="0">
                <a:solidFill>
                  <a:srgbClr val="6B7280"/>
                </a:solidFill>
              </a:rPr>
              <a:t> </a:t>
            </a:r>
            <a:r>
              <a:rPr lang="fr-FR" sz="1600" dirty="0" err="1">
                <a:solidFill>
                  <a:srgbClr val="6B7280"/>
                </a:solidFill>
              </a:rPr>
              <a:t>Grotesk</a:t>
            </a:r>
            <a:r>
              <a:rPr lang="fr-FR" sz="1600" dirty="0">
                <a:solidFill>
                  <a:srgbClr val="6B7280"/>
                </a:solidFill>
              </a:rPr>
              <a:t> + Inter
</a:t>
            </a:r>
            <a:r>
              <a:rPr lang="fr-FR" sz="1600" dirty="0" err="1">
                <a:solidFill>
                  <a:srgbClr val="6B7280"/>
                </a:solidFill>
              </a:rPr>
              <a:t>ðŸ</a:t>
            </a:r>
            <a:r>
              <a:rPr lang="fr-FR" sz="1600" dirty="0">
                <a:solidFill>
                  <a:srgbClr val="6B7280"/>
                </a:solidFill>
              </a:rPr>
              <a:t>“±  EXPÃ‰RIENCE UTILISATEUR
â€¢ Assistant de préparation de vol guidé (7 étapes)
â€¢ Formulaires intelligents avec suggestions
â€¢ Feedback temps réel (calculs instantanés)
â€¢ Alertes visuelles et sonores (sécurité)
â€¢ Mode hors-ligne partiel (données en cache)
</a:t>
            </a:r>
            <a:r>
              <a:rPr lang="fr-FR" sz="1600" dirty="0" err="1">
                <a:solidFill>
                  <a:srgbClr val="6B7280"/>
                </a:solidFill>
              </a:rPr>
              <a:t>ðŸ</a:t>
            </a:r>
            <a:r>
              <a:rPr lang="fr-FR" sz="1600" dirty="0">
                <a:solidFill>
                  <a:srgbClr val="6B7280"/>
                </a:solidFill>
              </a:rPr>
              <a:t>’¡  ACCESSIBILITÃ‰
â€¢ Contraste élevé, lisibilité optimale
â€¢ Navigation clavier </a:t>
            </a:r>
            <a:r>
              <a:rPr lang="fr-FR" sz="1600" dirty="0" err="1">
                <a:solidFill>
                  <a:srgbClr val="6B7280"/>
                </a:solidFill>
              </a:rPr>
              <a:t>complÃ¨te</a:t>
            </a:r>
            <a:r>
              <a:rPr lang="fr-FR" sz="1600" dirty="0">
                <a:solidFill>
                  <a:srgbClr val="6B7280"/>
                </a:solidFill>
              </a:rPr>
              <a:t>
â€¢ </a:t>
            </a:r>
            <a:r>
              <a:rPr lang="fr-FR" sz="1600" dirty="0" err="1">
                <a:solidFill>
                  <a:srgbClr val="6B7280"/>
                </a:solidFill>
              </a:rPr>
              <a:t>Tooltips</a:t>
            </a:r>
            <a:r>
              <a:rPr lang="fr-FR" sz="1600" dirty="0">
                <a:solidFill>
                  <a:srgbClr val="6B7280"/>
                </a:solidFill>
              </a:rPr>
              <a:t> et aides contextuelles
â€¢ Support multi-unités (métrique/impérial)
[Espace réservé pour captures d'écran ou vidéo démo]</a:t>
            </a:r>
          </a:p>
        </p:txBody>
      </p:sp>
    </p:spTree>
    <p:extLst>
      <p:ext uri="{BB962C8B-B14F-4D97-AF65-F5344CB8AC3E}">
        <p14:creationId xmlns:p14="http://schemas.microsoft.com/office/powerpoint/2010/main" val="5554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69A6BD-F1A3-3AC6-63BF-D9E86AC33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9A1E2-292F-8065-0971-FF1D44313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93952"/>
            <a:ext cx="6140449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en-US" sz="4000" dirty="0">
                <a:solidFill>
                  <a:schemeClr val="bg1"/>
                </a:solidFill>
              </a:rPr>
              <a:t>Étape 1.1 : Planification de la Route</a:t>
            </a:r>
          </a:p>
        </p:txBody>
      </p:sp>
      <p:pic>
        <p:nvPicPr>
          <p:cNvPr id="27" name="Image 26" descr="Une image contenant carte, texte, atlas&#10;&#10;Le contenu généré par l’IA peut être incorrect.">
            <a:extLst>
              <a:ext uri="{FF2B5EF4-FFF2-40B4-BE49-F238E27FC236}">
                <a16:creationId xmlns:a16="http://schemas.microsoft.com/office/drawing/2014/main" id="{F44A2AC6-E9DA-7C76-2DF9-1AC2AF723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4" b="2050"/>
          <a:stretch>
            <a:fillRect/>
          </a:stretch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sp>
        <p:nvSpPr>
          <p:cNvPr id="28" name="Ellipse 27">
            <a:extLst>
              <a:ext uri="{FF2B5EF4-FFF2-40B4-BE49-F238E27FC236}">
                <a16:creationId xmlns:a16="http://schemas.microsoft.com/office/drawing/2014/main" id="{819CAF3E-EF37-1CBB-A549-1092FFDF893C}"/>
              </a:ext>
            </a:extLst>
          </p:cNvPr>
          <p:cNvSpPr/>
          <p:nvPr/>
        </p:nvSpPr>
        <p:spPr>
          <a:xfrm>
            <a:off x="2209800" y="655320"/>
            <a:ext cx="335280" cy="31242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3B034086-F47E-D196-2459-92B00985EDF5}"/>
              </a:ext>
            </a:extLst>
          </p:cNvPr>
          <p:cNvSpPr/>
          <p:nvPr/>
        </p:nvSpPr>
        <p:spPr>
          <a:xfrm>
            <a:off x="2840032" y="1046323"/>
            <a:ext cx="579443" cy="14906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LFST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79A8E85D-FEA1-2C3B-8705-AA0350629C33}"/>
              </a:ext>
            </a:extLst>
          </p:cNvPr>
          <p:cNvCxnSpPr>
            <a:cxnSpLocks/>
            <a:stCxn id="36" idx="1"/>
            <a:endCxn id="28" idx="5"/>
          </p:cNvCxnSpPr>
          <p:nvPr/>
        </p:nvCxnSpPr>
        <p:spPr>
          <a:xfrm flipH="1" flipV="1">
            <a:off x="2495979" y="921987"/>
            <a:ext cx="344053" cy="198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14B6BFDA-9E0D-5D3B-66FC-133E51A655F5}"/>
              </a:ext>
            </a:extLst>
          </p:cNvPr>
          <p:cNvSpPr/>
          <p:nvPr/>
        </p:nvSpPr>
        <p:spPr>
          <a:xfrm>
            <a:off x="1771650" y="4487400"/>
            <a:ext cx="335280" cy="3124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3D430F69-6794-9AC9-2E1F-E304A9872136}"/>
              </a:ext>
            </a:extLst>
          </p:cNvPr>
          <p:cNvSpPr/>
          <p:nvPr/>
        </p:nvSpPr>
        <p:spPr>
          <a:xfrm>
            <a:off x="296545" y="4221335"/>
            <a:ext cx="335280" cy="3124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CEDBE9C2-5175-CD40-619A-5671479E0B89}"/>
              </a:ext>
            </a:extLst>
          </p:cNvPr>
          <p:cNvSpPr/>
          <p:nvPr/>
        </p:nvSpPr>
        <p:spPr>
          <a:xfrm>
            <a:off x="2367915" y="4799820"/>
            <a:ext cx="579443" cy="1490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NB</a:t>
            </a: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A30FC7C7-9692-2CB3-65F8-40FD6A47580A}"/>
              </a:ext>
            </a:extLst>
          </p:cNvPr>
          <p:cNvCxnSpPr>
            <a:cxnSpLocks/>
            <a:stCxn id="52" idx="1"/>
            <a:endCxn id="50" idx="5"/>
          </p:cNvCxnSpPr>
          <p:nvPr/>
        </p:nvCxnSpPr>
        <p:spPr>
          <a:xfrm flipH="1" flipV="1">
            <a:off x="2057829" y="4754067"/>
            <a:ext cx="310086" cy="1202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3ED0FD88-8FFA-1D34-330C-C3E8E4EC9BDC}"/>
              </a:ext>
            </a:extLst>
          </p:cNvPr>
          <p:cNvSpPr/>
          <p:nvPr/>
        </p:nvSpPr>
        <p:spPr>
          <a:xfrm>
            <a:off x="174463" y="4862505"/>
            <a:ext cx="579443" cy="1490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HK</a:t>
            </a: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BBD5C351-6013-96E4-3943-2D3B22758730}"/>
              </a:ext>
            </a:extLst>
          </p:cNvPr>
          <p:cNvCxnSpPr>
            <a:cxnSpLocks/>
            <a:stCxn id="57" idx="0"/>
            <a:endCxn id="51" idx="4"/>
          </p:cNvCxnSpPr>
          <p:nvPr/>
        </p:nvCxnSpPr>
        <p:spPr>
          <a:xfrm flipV="1">
            <a:off x="464185" y="4533755"/>
            <a:ext cx="0" cy="328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AD282965-D582-BA81-DEC5-0E5F6164D08B}"/>
              </a:ext>
            </a:extLst>
          </p:cNvPr>
          <p:cNvSpPr txBox="1"/>
          <p:nvPr/>
        </p:nvSpPr>
        <p:spPr>
          <a:xfrm>
            <a:off x="5048251" y="1505694"/>
            <a:ext cx="6140449" cy="35058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u="sng" dirty="0"/>
              <a:t>Identifier et </a:t>
            </a:r>
            <a:r>
              <a:rPr lang="en-US" b="1" u="sng" dirty="0" err="1"/>
              <a:t>Positionner</a:t>
            </a:r>
            <a:r>
              <a:rPr lang="en-US" b="1" u="sng" dirty="0"/>
              <a:t> les points sur la carte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navigation </a:t>
            </a:r>
            <a:r>
              <a:rPr lang="en-US" dirty="0" err="1"/>
              <a:t>ou</a:t>
            </a:r>
            <a:r>
              <a:rPr lang="en-US" dirty="0"/>
              <a:t> region </a:t>
            </a:r>
            <a:r>
              <a:rPr lang="en-US" dirty="0" err="1"/>
              <a:t>connue</a:t>
            </a:r>
            <a:r>
              <a:rPr lang="en-US" dirty="0"/>
              <a:t> – 2/3 minutes. Si non 5-10minutes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focnion</a:t>
            </a:r>
            <a:r>
              <a:rPr lang="en-US" dirty="0"/>
              <a:t> de point </a:t>
            </a:r>
            <a:r>
              <a:rPr lang="en-US" dirty="0" err="1"/>
              <a:t>selctionné</a:t>
            </a:r>
            <a:r>
              <a:rPr lang="en-US" dirty="0"/>
              <a:t> et de la  nav.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Identifier les </a:t>
            </a:r>
            <a:r>
              <a:rPr lang="en-US" dirty="0" err="1"/>
              <a:t>espace</a:t>
            </a:r>
            <a:r>
              <a:rPr lang="en-US" dirty="0"/>
              <a:t> et les point </a:t>
            </a:r>
            <a:r>
              <a:rPr lang="en-US" dirty="0" err="1"/>
              <a:t>tounent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Identifer</a:t>
            </a:r>
            <a:r>
              <a:rPr lang="en-US" dirty="0"/>
              <a:t> les </a:t>
            </a:r>
            <a:r>
              <a:rPr lang="en-US" dirty="0" err="1"/>
              <a:t>deroutemetn</a:t>
            </a:r>
            <a:r>
              <a:rPr lang="en-US" dirty="0"/>
              <a:t> </a:t>
            </a:r>
            <a:r>
              <a:rPr lang="en-US" dirty="0" err="1"/>
              <a:t>potentiel</a:t>
            </a:r>
            <a:r>
              <a:rPr lang="en-US" dirty="0"/>
              <a:t> </a:t>
            </a:r>
            <a:r>
              <a:rPr lang="en-US" dirty="0" err="1"/>
              <a:t>parmis</a:t>
            </a:r>
            <a:r>
              <a:rPr lang="en-US" dirty="0"/>
              <a:t> les aerodrome </a:t>
            </a:r>
            <a:r>
              <a:rPr lang="en-US" dirty="0" err="1"/>
              <a:t>diponible</a:t>
            </a:r>
            <a:endParaRPr lang="en-US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Sans calculi </a:t>
            </a:r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hasardeux</a:t>
            </a:r>
            <a:r>
              <a:rPr lang="en-US" dirty="0"/>
              <a:t>: </a:t>
            </a:r>
            <a:r>
              <a:rPr lang="en-US" dirty="0" err="1"/>
              <a:t>desiine</a:t>
            </a:r>
            <a:r>
              <a:rPr lang="en-US" dirty="0"/>
              <a:t> le rayon </a:t>
            </a:r>
            <a:r>
              <a:rPr lang="en-US" dirty="0" err="1"/>
              <a:t>d’action</a:t>
            </a:r>
            <a:r>
              <a:rPr lang="en-US" dirty="0"/>
              <a:t>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Ensuite verifier les carte VAC de tout les </a:t>
            </a:r>
            <a:r>
              <a:rPr lang="en-US" dirty="0" err="1"/>
              <a:t>candidat</a:t>
            </a:r>
            <a:r>
              <a:rPr lang="en-US" dirty="0"/>
              <a:t> potential pour </a:t>
            </a:r>
            <a:r>
              <a:rPr lang="en-US" dirty="0" err="1"/>
              <a:t>regarder</a:t>
            </a:r>
            <a:r>
              <a:rPr lang="en-US" dirty="0"/>
              <a:t> </a:t>
            </a:r>
            <a:r>
              <a:rPr lang="en-US" dirty="0" err="1"/>
              <a:t>leur</a:t>
            </a:r>
            <a:r>
              <a:rPr lang="en-US" dirty="0"/>
              <a:t> Comptabilité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Terrain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herabe</a:t>
            </a:r>
            <a:r>
              <a:rPr lang="en-US" dirty="0"/>
              <a:t>, ULM, </a:t>
            </a:r>
            <a:r>
              <a:rPr lang="en-US" dirty="0" err="1"/>
              <a:t>Militere</a:t>
            </a:r>
            <a:r>
              <a:rPr lang="en-US" dirty="0"/>
              <a:t>, distance </a:t>
            </a:r>
            <a:r>
              <a:rPr lang="en-US" dirty="0" err="1"/>
              <a:t>declaré</a:t>
            </a:r>
            <a:r>
              <a:rPr lang="en-US" dirty="0"/>
              <a:t> …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Identifier le </a:t>
            </a:r>
            <a:r>
              <a:rPr lang="en-US" dirty="0" err="1"/>
              <a:t>sens</a:t>
            </a:r>
            <a:r>
              <a:rPr lang="en-US" dirty="0"/>
              <a:t> de navigation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 err="1"/>
              <a:t>Verifier</a:t>
            </a:r>
            <a:r>
              <a:rPr lang="fr-FR" dirty="0"/>
              <a:t> les Espace te les zone Restrictive qui passe par notre trajectoire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Limite de temps et d’</a:t>
            </a:r>
            <a:r>
              <a:rPr lang="fr-FR" dirty="0" err="1"/>
              <a:t>altide</a:t>
            </a:r>
            <a:r>
              <a:rPr lang="fr-FR" dirty="0"/>
              <a:t>, si la zone </a:t>
            </a:r>
            <a:r>
              <a:rPr lang="fr-FR" dirty="0" err="1"/>
              <a:t>etst</a:t>
            </a:r>
            <a:r>
              <a:rPr lang="fr-FR" dirty="0"/>
              <a:t> ouverte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Complément au carte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 err="1"/>
              <a:t>Determiner</a:t>
            </a:r>
            <a:r>
              <a:rPr lang="fr-FR" dirty="0"/>
              <a:t> l’</a:t>
            </a:r>
            <a:r>
              <a:rPr lang="fr-FR" dirty="0" err="1"/>
              <a:t>atitude</a:t>
            </a:r>
            <a:r>
              <a:rPr lang="fr-FR" dirty="0"/>
              <a:t> de passe ou le contournement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Si </a:t>
            </a:r>
            <a:r>
              <a:rPr lang="fr-FR" dirty="0" err="1"/>
              <a:t>imcompatibilité</a:t>
            </a:r>
            <a:r>
              <a:rPr lang="fr-FR" dirty="0"/>
              <a:t>, reprend tout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E3CE3CC5-FE29-ED03-26D8-97573A5F4544}"/>
              </a:ext>
            </a:extLst>
          </p:cNvPr>
          <p:cNvSpPr/>
          <p:nvPr/>
        </p:nvSpPr>
        <p:spPr>
          <a:xfrm>
            <a:off x="1513362" y="2273010"/>
            <a:ext cx="335280" cy="31242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978645E0-591F-1706-BD11-BD3FCA04C05B}"/>
              </a:ext>
            </a:extLst>
          </p:cNvPr>
          <p:cNvSpPr/>
          <p:nvPr/>
        </p:nvSpPr>
        <p:spPr>
          <a:xfrm>
            <a:off x="2126450" y="2583624"/>
            <a:ext cx="579443" cy="1490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CB4A995F-C735-3EB6-AF07-3BAC3B04623E}"/>
              </a:ext>
            </a:extLst>
          </p:cNvPr>
          <p:cNvCxnSpPr>
            <a:cxnSpLocks/>
            <a:stCxn id="63" idx="1"/>
            <a:endCxn id="62" idx="5"/>
          </p:cNvCxnSpPr>
          <p:nvPr/>
        </p:nvCxnSpPr>
        <p:spPr>
          <a:xfrm flipH="1" flipV="1">
            <a:off x="1799541" y="2539677"/>
            <a:ext cx="326909" cy="118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7" name="Ellipse 66">
            <a:extLst>
              <a:ext uri="{FF2B5EF4-FFF2-40B4-BE49-F238E27FC236}">
                <a16:creationId xmlns:a16="http://schemas.microsoft.com/office/drawing/2014/main" id="{7D076B00-5EF6-3DB8-9041-F9E881A9FAA3}"/>
              </a:ext>
            </a:extLst>
          </p:cNvPr>
          <p:cNvSpPr/>
          <p:nvPr/>
        </p:nvSpPr>
        <p:spPr>
          <a:xfrm>
            <a:off x="934559" y="3894586"/>
            <a:ext cx="308243" cy="2666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C83303AC-36C3-61BC-07A7-9789EF8553BC}"/>
              </a:ext>
            </a:extLst>
          </p:cNvPr>
          <p:cNvSpPr/>
          <p:nvPr/>
        </p:nvSpPr>
        <p:spPr>
          <a:xfrm>
            <a:off x="1151206" y="3504507"/>
            <a:ext cx="579443" cy="1490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LFGA</a:t>
            </a:r>
          </a:p>
        </p:txBody>
      </p: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555361FF-CA9A-29A1-84B0-4EF4BECBAAB3}"/>
              </a:ext>
            </a:extLst>
          </p:cNvPr>
          <p:cNvCxnSpPr>
            <a:cxnSpLocks/>
            <a:stCxn id="68" idx="2"/>
            <a:endCxn id="67" idx="7"/>
          </p:cNvCxnSpPr>
          <p:nvPr/>
        </p:nvCxnSpPr>
        <p:spPr>
          <a:xfrm flipH="1">
            <a:off x="1197661" y="3653572"/>
            <a:ext cx="243267" cy="280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3" name="Signe de multiplication 72">
            <a:extLst>
              <a:ext uri="{FF2B5EF4-FFF2-40B4-BE49-F238E27FC236}">
                <a16:creationId xmlns:a16="http://schemas.microsoft.com/office/drawing/2014/main" id="{C2D68160-B580-499A-3A46-F76CB1044CBB}"/>
              </a:ext>
            </a:extLst>
          </p:cNvPr>
          <p:cNvSpPr/>
          <p:nvPr/>
        </p:nvSpPr>
        <p:spPr>
          <a:xfrm>
            <a:off x="2314575" y="5380401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Signe de multiplication 74">
            <a:extLst>
              <a:ext uri="{FF2B5EF4-FFF2-40B4-BE49-F238E27FC236}">
                <a16:creationId xmlns:a16="http://schemas.microsoft.com/office/drawing/2014/main" id="{722CD533-EA7D-0957-2148-BFD573570467}"/>
              </a:ext>
            </a:extLst>
          </p:cNvPr>
          <p:cNvSpPr/>
          <p:nvPr/>
        </p:nvSpPr>
        <p:spPr>
          <a:xfrm>
            <a:off x="3198809" y="1846626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Signe de multiplication 75">
            <a:extLst>
              <a:ext uri="{FF2B5EF4-FFF2-40B4-BE49-F238E27FC236}">
                <a16:creationId xmlns:a16="http://schemas.microsoft.com/office/drawing/2014/main" id="{8961F08C-756F-E83C-59B8-A8DD0E6E0DC6}"/>
              </a:ext>
            </a:extLst>
          </p:cNvPr>
          <p:cNvSpPr/>
          <p:nvPr/>
        </p:nvSpPr>
        <p:spPr>
          <a:xfrm>
            <a:off x="2877556" y="498380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360BC611-DC81-BFAF-6A16-756B162BE5FC}"/>
              </a:ext>
            </a:extLst>
          </p:cNvPr>
          <p:cNvSpPr/>
          <p:nvPr/>
        </p:nvSpPr>
        <p:spPr>
          <a:xfrm>
            <a:off x="1328371" y="6581944"/>
            <a:ext cx="335280" cy="31242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28486690-CB42-B2F4-9634-E49569BB5F63}"/>
              </a:ext>
            </a:extLst>
          </p:cNvPr>
          <p:cNvCxnSpPr>
            <a:stCxn id="28" idx="4"/>
            <a:endCxn id="62" idx="7"/>
          </p:cNvCxnSpPr>
          <p:nvPr/>
        </p:nvCxnSpPr>
        <p:spPr>
          <a:xfrm flipH="1">
            <a:off x="1799541" y="967740"/>
            <a:ext cx="577899" cy="1351023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3D175A18-8697-16D8-C73B-38A813167055}"/>
              </a:ext>
            </a:extLst>
          </p:cNvPr>
          <p:cNvCxnSpPr>
            <a:cxnSpLocks/>
            <a:stCxn id="62" idx="4"/>
            <a:endCxn id="50" idx="0"/>
          </p:cNvCxnSpPr>
          <p:nvPr/>
        </p:nvCxnSpPr>
        <p:spPr>
          <a:xfrm>
            <a:off x="1681002" y="2585430"/>
            <a:ext cx="258288" cy="1901970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9D9094D9-B48F-77F3-97BD-6A6243321423}"/>
              </a:ext>
            </a:extLst>
          </p:cNvPr>
          <p:cNvCxnSpPr>
            <a:cxnSpLocks/>
            <a:stCxn id="50" idx="2"/>
            <a:endCxn id="51" idx="6"/>
          </p:cNvCxnSpPr>
          <p:nvPr/>
        </p:nvCxnSpPr>
        <p:spPr>
          <a:xfrm flipH="1" flipV="1">
            <a:off x="631825" y="4377545"/>
            <a:ext cx="1139825" cy="266065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2C61ED1F-E0BF-B2BA-E37D-3188C11D461E}"/>
              </a:ext>
            </a:extLst>
          </p:cNvPr>
          <p:cNvCxnSpPr>
            <a:cxnSpLocks/>
            <a:stCxn id="51" idx="0"/>
            <a:endCxn id="62" idx="3"/>
          </p:cNvCxnSpPr>
          <p:nvPr/>
        </p:nvCxnSpPr>
        <p:spPr>
          <a:xfrm flipV="1">
            <a:off x="464185" y="2539677"/>
            <a:ext cx="1098278" cy="1681658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8CB653FE-7663-D9AC-A011-1E8D871B0679}"/>
              </a:ext>
            </a:extLst>
          </p:cNvPr>
          <p:cNvSpPr/>
          <p:nvPr/>
        </p:nvSpPr>
        <p:spPr>
          <a:xfrm>
            <a:off x="1214276" y="2732689"/>
            <a:ext cx="625995" cy="312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A4005D8-90BD-8A15-D7F2-A4355E8BA31B}"/>
              </a:ext>
            </a:extLst>
          </p:cNvPr>
          <p:cNvSpPr/>
          <p:nvPr/>
        </p:nvSpPr>
        <p:spPr>
          <a:xfrm>
            <a:off x="934559" y="4409295"/>
            <a:ext cx="625995" cy="312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ABEC854-AFC3-5E64-17F8-42771F870180}"/>
              </a:ext>
            </a:extLst>
          </p:cNvPr>
          <p:cNvSpPr/>
          <p:nvPr/>
        </p:nvSpPr>
        <p:spPr>
          <a:xfrm>
            <a:off x="454660" y="3580165"/>
            <a:ext cx="528906" cy="312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A4B9B3CD-73A6-6DF1-F2D7-C12162D8B0C5}"/>
              </a:ext>
            </a:extLst>
          </p:cNvPr>
          <p:cNvCxnSpPr>
            <a:cxnSpLocks/>
          </p:cNvCxnSpPr>
          <p:nvPr/>
        </p:nvCxnSpPr>
        <p:spPr>
          <a:xfrm flipV="1">
            <a:off x="1214276" y="2622277"/>
            <a:ext cx="0" cy="447661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857430CA-2396-764F-B782-7D2BDC8CD47D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1218877" y="2539677"/>
            <a:ext cx="343586" cy="151610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026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5975DE-EA04-CFCB-0F98-66F79BA85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00E0E596-4B57-60CF-6C9B-D3D7254FC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4358" y="0"/>
            <a:ext cx="559760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D8528-E8AA-B628-2358-12B7A0CF9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93952"/>
            <a:ext cx="6140449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en-US" sz="4000" dirty="0">
                <a:solidFill>
                  <a:schemeClr val="bg1"/>
                </a:solidFill>
              </a:rPr>
              <a:t>Étape 1.2 : Les complements au </a:t>
            </a:r>
            <a:r>
              <a:rPr lang="en-US" sz="4000" dirty="0" err="1">
                <a:solidFill>
                  <a:schemeClr val="bg1"/>
                </a:solidFill>
              </a:rPr>
              <a:t>cartes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02F8D04-ACEC-C4C2-5BF5-13353B62782C}"/>
              </a:ext>
            </a:extLst>
          </p:cNvPr>
          <p:cNvSpPr txBox="1"/>
          <p:nvPr/>
        </p:nvSpPr>
        <p:spPr>
          <a:xfrm>
            <a:off x="5048251" y="1505694"/>
            <a:ext cx="6140449" cy="350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</a:rPr>
              <a:t>Verifier</a:t>
            </a:r>
            <a:r>
              <a:rPr lang="fr-FR" dirty="0">
                <a:solidFill>
                  <a:schemeClr val="bg1"/>
                </a:solidFill>
              </a:rPr>
              <a:t> les Espace te les zone Restrictive qui passe par notre trajectoire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Limite de temps et d’</a:t>
            </a:r>
            <a:r>
              <a:rPr lang="fr-FR" dirty="0" err="1">
                <a:solidFill>
                  <a:schemeClr val="bg1"/>
                </a:solidFill>
              </a:rPr>
              <a:t>altide</a:t>
            </a:r>
            <a:r>
              <a:rPr lang="fr-FR" dirty="0">
                <a:solidFill>
                  <a:schemeClr val="bg1"/>
                </a:solidFill>
              </a:rPr>
              <a:t>, si la zone </a:t>
            </a:r>
            <a:r>
              <a:rPr lang="fr-FR" dirty="0" err="1">
                <a:solidFill>
                  <a:schemeClr val="bg1"/>
                </a:solidFill>
              </a:rPr>
              <a:t>etst</a:t>
            </a:r>
            <a:r>
              <a:rPr lang="fr-FR" dirty="0">
                <a:solidFill>
                  <a:schemeClr val="bg1"/>
                </a:solidFill>
              </a:rPr>
              <a:t> ouverte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</a:rPr>
              <a:t>Determiner</a:t>
            </a:r>
            <a:r>
              <a:rPr lang="fr-FR" dirty="0">
                <a:solidFill>
                  <a:schemeClr val="bg1"/>
                </a:solidFill>
              </a:rPr>
              <a:t> l’</a:t>
            </a:r>
            <a:r>
              <a:rPr lang="fr-FR" dirty="0" err="1">
                <a:solidFill>
                  <a:schemeClr val="bg1"/>
                </a:solidFill>
              </a:rPr>
              <a:t>atitude</a:t>
            </a:r>
            <a:r>
              <a:rPr lang="fr-FR" dirty="0">
                <a:solidFill>
                  <a:schemeClr val="bg1"/>
                </a:solidFill>
              </a:rPr>
              <a:t> de passe ou le contournement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Si </a:t>
            </a:r>
            <a:r>
              <a:rPr lang="fr-FR" dirty="0" err="1">
                <a:solidFill>
                  <a:schemeClr val="bg1"/>
                </a:solidFill>
              </a:rPr>
              <a:t>imcompatibilité</a:t>
            </a:r>
            <a:r>
              <a:rPr lang="fr-FR" dirty="0">
                <a:solidFill>
                  <a:schemeClr val="bg1"/>
                </a:solidFill>
              </a:rPr>
              <a:t>, reprend tout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C3B32766-1DAB-69B5-3246-E3684CFDA8B0}"/>
              </a:ext>
            </a:extLst>
          </p:cNvPr>
          <p:cNvSpPr/>
          <p:nvPr/>
        </p:nvSpPr>
        <p:spPr>
          <a:xfrm>
            <a:off x="1328371" y="6581944"/>
            <a:ext cx="335280" cy="31242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1922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2489" y="343440"/>
            <a:ext cx="4391024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en-US" sz="1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Étape 1.2: Les Cartes VAC</a:t>
            </a:r>
          </a:p>
        </p:txBody>
      </p:sp>
      <p:pic>
        <p:nvPicPr>
          <p:cNvPr id="10" name="Image 9" descr="Une image contenant texte, carte, diagramme, Plan&#10;&#10;Le contenu généré par l’IA peut être incorrect.">
            <a:extLst>
              <a:ext uri="{FF2B5EF4-FFF2-40B4-BE49-F238E27FC236}">
                <a16:creationId xmlns:a16="http://schemas.microsoft.com/office/drawing/2014/main" id="{E1673553-94B9-B525-3882-DB45E7158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42" r="1" b="42182"/>
          <a:stretch>
            <a:fillRect/>
          </a:stretch>
        </p:blipFill>
        <p:spPr>
          <a:xfrm>
            <a:off x="20" y="10"/>
            <a:ext cx="5983982" cy="3333738"/>
          </a:xfrm>
          <a:custGeom>
            <a:avLst/>
            <a:gdLst/>
            <a:ahLst/>
            <a:cxnLst/>
            <a:rect l="l" t="t" r="r" b="b"/>
            <a:pathLst>
              <a:path w="5984002" h="3333748">
                <a:moveTo>
                  <a:pt x="0" y="0"/>
                </a:moveTo>
                <a:lnTo>
                  <a:pt x="5984002" y="0"/>
                </a:lnTo>
                <a:lnTo>
                  <a:pt x="5984002" y="3207466"/>
                </a:lnTo>
                <a:lnTo>
                  <a:pt x="5974632" y="3224222"/>
                </a:lnTo>
                <a:cubicBezTo>
                  <a:pt x="5971874" y="3232240"/>
                  <a:pt x="5969769" y="3240871"/>
                  <a:pt x="5966960" y="3248619"/>
                </a:cubicBezTo>
                <a:cubicBezTo>
                  <a:pt x="5960339" y="3266468"/>
                  <a:pt x="5963751" y="3279610"/>
                  <a:pt x="5983007" y="3289222"/>
                </a:cubicBezTo>
                <a:lnTo>
                  <a:pt x="5984002" y="3290152"/>
                </a:lnTo>
                <a:lnTo>
                  <a:pt x="5984002" y="3333748"/>
                </a:lnTo>
                <a:lnTo>
                  <a:pt x="0" y="3333748"/>
                </a:lnTo>
                <a:close/>
              </a:path>
            </a:pathLst>
          </a:custGeom>
        </p:spPr>
      </p:pic>
      <p:pic>
        <p:nvPicPr>
          <p:cNvPr id="12" name="Image 11" descr="Une image contenant texte, Police, capture d’écran, nombre&#10;&#10;Le contenu généré par l’IA peut être incorrect.">
            <a:extLst>
              <a:ext uri="{FF2B5EF4-FFF2-40B4-BE49-F238E27FC236}">
                <a16:creationId xmlns:a16="http://schemas.microsoft.com/office/drawing/2014/main" id="{EA5E1A51-3708-3B1D-B2DD-636138677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3" r="3" b="11103"/>
          <a:stretch>
            <a:fillRect/>
          </a:stretch>
        </p:blipFill>
        <p:spPr>
          <a:xfrm>
            <a:off x="20" y="3524255"/>
            <a:ext cx="2952729" cy="3333749"/>
          </a:xfrm>
          <a:custGeom>
            <a:avLst/>
            <a:gdLst/>
            <a:ahLst/>
            <a:cxnLst/>
            <a:rect l="l" t="t" r="r" b="b"/>
            <a:pathLst>
              <a:path w="2952749" h="3333749">
                <a:moveTo>
                  <a:pt x="0" y="0"/>
                </a:moveTo>
                <a:lnTo>
                  <a:pt x="2952749" y="0"/>
                </a:lnTo>
                <a:lnTo>
                  <a:pt x="2952749" y="3333749"/>
                </a:lnTo>
                <a:lnTo>
                  <a:pt x="0" y="3333749"/>
                </a:lnTo>
                <a:close/>
              </a:path>
            </a:pathLst>
          </a:custGeom>
        </p:spPr>
      </p:pic>
      <p:pic>
        <p:nvPicPr>
          <p:cNvPr id="6" name="Image 5" descr="Une image contenant texte, carte, atlas&#10;&#10;Le contenu généré par l’IA peut être incorrect.">
            <a:extLst>
              <a:ext uri="{FF2B5EF4-FFF2-40B4-BE49-F238E27FC236}">
                <a16:creationId xmlns:a16="http://schemas.microsoft.com/office/drawing/2014/main" id="{0010F89A-E078-8899-38FB-3C4EE8FD0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5" r="1" b="1"/>
          <a:stretch>
            <a:fillRect/>
          </a:stretch>
        </p:blipFill>
        <p:spPr>
          <a:xfrm>
            <a:off x="3143249" y="3524256"/>
            <a:ext cx="2660651" cy="3333744"/>
          </a:xfrm>
          <a:custGeom>
            <a:avLst/>
            <a:gdLst/>
            <a:ahLst/>
            <a:cxnLst/>
            <a:rect l="l" t="t" r="r" b="b"/>
            <a:pathLst>
              <a:path w="2660651" h="3333744">
                <a:moveTo>
                  <a:pt x="0" y="0"/>
                </a:moveTo>
                <a:lnTo>
                  <a:pt x="2660651" y="0"/>
                </a:lnTo>
                <a:lnTo>
                  <a:pt x="2660651" y="3333744"/>
                </a:lnTo>
                <a:lnTo>
                  <a:pt x="0" y="3333744"/>
                </a:lnTo>
                <a:close/>
              </a:path>
            </a:pathLst>
          </a:cu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5950639-0B3B-184C-C453-13A71637859D}"/>
              </a:ext>
            </a:extLst>
          </p:cNvPr>
          <p:cNvSpPr txBox="1"/>
          <p:nvPr/>
        </p:nvSpPr>
        <p:spPr>
          <a:xfrm>
            <a:off x="6892489" y="1355700"/>
            <a:ext cx="4391024" cy="268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/>
            </a:pP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DEF ? </a:t>
            </a: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rapide</a:t>
            </a: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utilié</a:t>
            </a: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 content, nom </a:t>
            </a: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d’info</a:t>
            </a:r>
            <a:endParaRPr lang="en-US" sz="13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/>
            </a:pP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Télécharger</a:t>
            </a: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 les </a:t>
            </a: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cartes</a:t>
            </a: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 VAC (10-15 min)</a:t>
            </a:r>
          </a:p>
          <a:p>
            <a:pPr indent="-2286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/>
            </a:pP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Imprimer</a:t>
            </a: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 les VAC (</a:t>
            </a: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ou</a:t>
            </a: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 les </a:t>
            </a: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avoir</a:t>
            </a: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 sur </a:t>
            </a: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tablette</a:t>
            </a: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séparée</a:t>
            </a: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) </a:t>
            </a:r>
          </a:p>
          <a:p>
            <a:pPr indent="-2286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/>
            </a:pP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(</a:t>
            </a: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Annexe</a:t>
            </a: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 1 - VAC </a:t>
            </a: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Exemple</a:t>
            </a: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)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Vérifier</a:t>
            </a: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 dates de </a:t>
            </a: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validité</a:t>
            </a: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Confirmer les point de sortie,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Regarder</a:t>
            </a: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 donnée critique pour verifier la </a:t>
            </a: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comptibilité</a:t>
            </a:r>
            <a:endParaRPr lang="en-US" sz="1300" dirty="0">
              <a:solidFill>
                <a:schemeClr val="bg1">
                  <a:alpha val="80000"/>
                </a:schemeClr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>
                  <a:alpha val="80000"/>
                </a:schemeClr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Si </a:t>
            </a: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imcomptabilité</a:t>
            </a: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: retour </a:t>
            </a: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etape</a:t>
            </a: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 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3AB45F-5691-5FC0-F1CB-7194CAD91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EFADB-BFE3-E399-83EB-8C635E50C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en-US" sz="1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Étape 1.3: Recherche et </a:t>
            </a:r>
            <a:r>
              <a:rPr lang="en-US" sz="1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Collecte</a:t>
            </a:r>
            <a:r>
              <a:rPr lang="en-US" sz="1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des Documents</a:t>
            </a:r>
            <a:br>
              <a:rPr lang="en-US" sz="1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1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Durée </a:t>
            </a:r>
            <a:r>
              <a:rPr lang="en-US" sz="1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moyenne</a:t>
            </a:r>
            <a:r>
              <a:rPr lang="en-US" sz="1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: 45-60 minutes (</a:t>
            </a:r>
            <a:r>
              <a:rPr lang="en-US" sz="1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</a:t>
            </a:r>
            <a:r>
              <a:rPr lang="en-US" sz="1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tout </a:t>
            </a:r>
            <a:r>
              <a:rPr lang="en-US" sz="1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</a:t>
            </a:r>
            <a:r>
              <a:rPr lang="en-US" sz="1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bien...)</a:t>
            </a:r>
            <a:br>
              <a:rPr lang="en-US" sz="1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1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Image 7" descr="Une image contenant texte, Police, capture d’écran, nombre&#10;&#10;Le contenu généré par l’IA peut être incorrect.">
            <a:extLst>
              <a:ext uri="{FF2B5EF4-FFF2-40B4-BE49-F238E27FC236}">
                <a16:creationId xmlns:a16="http://schemas.microsoft.com/office/drawing/2014/main" id="{ED10353C-8745-E067-0603-8CC863935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7" b="27294"/>
          <a:stretch>
            <a:fillRect/>
          </a:stretch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11" name="Image 10" descr="Une image contenant texte, Police, capture d’écran, document&#10;&#10;Le contenu généré par l’IA peut être incorrect.">
            <a:extLst>
              <a:ext uri="{FF2B5EF4-FFF2-40B4-BE49-F238E27FC236}">
                <a16:creationId xmlns:a16="http://schemas.microsoft.com/office/drawing/2014/main" id="{5308C413-9094-E29D-972E-96AC2DCD7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1" r="1" b="15277"/>
          <a:stretch>
            <a:fillRect/>
          </a:stretch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4" name="Image 3" descr="Une image contenant texte, Police, lettre, document&#10;&#10;Le contenu généré par l’IA peut être incorrect.">
            <a:extLst>
              <a:ext uri="{FF2B5EF4-FFF2-40B4-BE49-F238E27FC236}">
                <a16:creationId xmlns:a16="http://schemas.microsoft.com/office/drawing/2014/main" id="{8A8F4A37-2325-B342-98B2-69FA66899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43" b="6867"/>
          <a:stretch>
            <a:fillRect/>
          </a:stretch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7FE36D2-F74D-FC7C-080F-C73634BEAD14}"/>
              </a:ext>
            </a:extLst>
          </p:cNvPr>
          <p:cNvSpPr txBox="1"/>
          <p:nvPr/>
        </p:nvSpPr>
        <p:spPr>
          <a:xfrm>
            <a:off x="5664200" y="4766267"/>
            <a:ext cx="5933439" cy="1771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/>
            </a:pPr>
            <a:r>
              <a:rPr lang="en-US" sz="600" dirty="0" err="1">
                <a:solidFill>
                  <a:schemeClr val="bg1">
                    <a:alpha val="80000"/>
                  </a:schemeClr>
                </a:solidFill>
              </a:rPr>
              <a:t>Rechercher</a:t>
            </a:r>
            <a:r>
              <a:rPr lang="en-US" sz="6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bg1">
                    <a:alpha val="80000"/>
                  </a:schemeClr>
                </a:solidFill>
              </a:rPr>
              <a:t>manuellement</a:t>
            </a:r>
            <a:r>
              <a:rPr lang="en-US" sz="6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bg1">
                    <a:alpha val="80000"/>
                  </a:schemeClr>
                </a:solidFill>
              </a:rPr>
              <a:t>chaque</a:t>
            </a:r>
            <a:r>
              <a:rPr lang="en-US" sz="600" dirty="0">
                <a:solidFill>
                  <a:schemeClr val="bg1">
                    <a:alpha val="80000"/>
                  </a:schemeClr>
                </a:solidFill>
              </a:rPr>
              <a:t> NOTAM (5-10 min) – SOFIA</a:t>
            </a:r>
          </a:p>
          <a:p>
            <a:pPr indent="-2286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/>
            </a:pPr>
            <a:r>
              <a:rPr lang="en-US" sz="600" dirty="0" err="1">
                <a:solidFill>
                  <a:schemeClr val="bg1">
                    <a:alpha val="80000"/>
                  </a:schemeClr>
                </a:solidFill>
              </a:rPr>
              <a:t>Definnniont</a:t>
            </a:r>
            <a:r>
              <a:rPr lang="en-US" sz="6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bg1">
                    <a:alpha val="80000"/>
                  </a:schemeClr>
                </a:solidFill>
              </a:rPr>
              <a:t>rapide</a:t>
            </a:r>
            <a:endParaRPr lang="en-US" sz="600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  <a:defRPr sz="1600"/>
            </a:pPr>
            <a:r>
              <a:rPr lang="en-US" sz="600" dirty="0">
                <a:solidFill>
                  <a:schemeClr val="bg1">
                    <a:alpha val="80000"/>
                  </a:schemeClr>
                </a:solidFill>
              </a:rPr>
              <a:t>Lire et trier </a:t>
            </a:r>
            <a:r>
              <a:rPr lang="en-US" sz="600" dirty="0" err="1">
                <a:solidFill>
                  <a:schemeClr val="bg1">
                    <a:alpha val="80000"/>
                  </a:schemeClr>
                </a:solidFill>
              </a:rPr>
              <a:t>manuellement</a:t>
            </a:r>
            <a:r>
              <a:rPr lang="en-US" sz="600" dirty="0">
                <a:solidFill>
                  <a:schemeClr val="bg1">
                    <a:alpha val="80000"/>
                  </a:schemeClr>
                </a:solidFill>
              </a:rPr>
              <a:t> les NOTAM </a:t>
            </a:r>
            <a:r>
              <a:rPr lang="en-US" sz="600" dirty="0" err="1">
                <a:solidFill>
                  <a:schemeClr val="bg1">
                    <a:alpha val="80000"/>
                  </a:schemeClr>
                </a:solidFill>
              </a:rPr>
              <a:t>pertinents</a:t>
            </a:r>
            <a:endParaRPr lang="en-US" sz="600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  <a:defRPr sz="1600"/>
            </a:pPr>
            <a:r>
              <a:rPr lang="en-US" sz="600" dirty="0">
                <a:solidFill>
                  <a:schemeClr val="bg1">
                    <a:alpha val="80000"/>
                  </a:schemeClr>
                </a:solidFill>
              </a:rPr>
              <a:t>Noter sur papier </a:t>
            </a:r>
            <a:r>
              <a:rPr lang="en-US" sz="600" dirty="0" err="1">
                <a:solidFill>
                  <a:schemeClr val="bg1">
                    <a:alpha val="80000"/>
                  </a:schemeClr>
                </a:solidFill>
              </a:rPr>
              <a:t>ceux</a:t>
            </a:r>
            <a:r>
              <a:rPr lang="en-US" sz="600" dirty="0">
                <a:solidFill>
                  <a:schemeClr val="bg1">
                    <a:alpha val="80000"/>
                  </a:schemeClr>
                </a:solidFill>
              </a:rPr>
              <a:t> qui </a:t>
            </a:r>
            <a:r>
              <a:rPr lang="en-US" sz="600" dirty="0" err="1">
                <a:solidFill>
                  <a:schemeClr val="bg1">
                    <a:alpha val="80000"/>
                  </a:schemeClr>
                </a:solidFill>
              </a:rPr>
              <a:t>impactent</a:t>
            </a:r>
            <a:r>
              <a:rPr lang="en-US" sz="600" dirty="0">
                <a:solidFill>
                  <a:schemeClr val="bg1">
                    <a:alpha val="80000"/>
                  </a:schemeClr>
                </a:solidFill>
              </a:rPr>
              <a:t> le vol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  <a:defRPr sz="1600"/>
            </a:pPr>
            <a:r>
              <a:rPr lang="en-US" sz="600" dirty="0">
                <a:solidFill>
                  <a:schemeClr val="bg1">
                    <a:alpha val="80000"/>
                  </a:schemeClr>
                </a:solidFill>
              </a:rPr>
              <a:t>Si </a:t>
            </a:r>
            <a:r>
              <a:rPr lang="en-US" sz="600" dirty="0" err="1">
                <a:solidFill>
                  <a:schemeClr val="bg1">
                    <a:alpha val="80000"/>
                  </a:schemeClr>
                </a:solidFill>
              </a:rPr>
              <a:t>incompatilité</a:t>
            </a:r>
            <a:r>
              <a:rPr lang="en-US" sz="600" dirty="0">
                <a:solidFill>
                  <a:schemeClr val="bg1">
                    <a:alpha val="80000"/>
                  </a:schemeClr>
                </a:solidFill>
              </a:rPr>
              <a:t>, retour a </a:t>
            </a:r>
            <a:r>
              <a:rPr lang="en-US" sz="600" dirty="0" err="1">
                <a:solidFill>
                  <a:schemeClr val="bg1">
                    <a:alpha val="80000"/>
                  </a:schemeClr>
                </a:solidFill>
              </a:rPr>
              <a:t>l’etap</a:t>
            </a:r>
            <a:r>
              <a:rPr lang="en-US" sz="600" dirty="0">
                <a:solidFill>
                  <a:schemeClr val="bg1">
                    <a:alpha val="80000"/>
                  </a:schemeClr>
                </a:solidFill>
              </a:rPr>
              <a:t> 1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B32CD9E-B029-31D7-EC4E-C95C66F63363}"/>
              </a:ext>
            </a:extLst>
          </p:cNvPr>
          <p:cNvSpPr txBox="1">
            <a:spLocks/>
          </p:cNvSpPr>
          <p:nvPr/>
        </p:nvSpPr>
        <p:spPr>
          <a:xfrm>
            <a:off x="1577340" y="5524280"/>
            <a:ext cx="8260080" cy="11737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4000" b="1">
                <a:solidFill>
                  <a:srgbClr val="93163C"/>
                </a:solidFill>
              </a:defRPr>
            </a:pPr>
            <a:r>
              <a:rPr lang="en-US" sz="1600" b="1" dirty="0">
                <a:solidFill>
                  <a:schemeClr val="bg1"/>
                </a:solidFill>
              </a:rPr>
              <a:t>Bilan, pour </a:t>
            </a:r>
            <a:r>
              <a:rPr lang="en-US" sz="1600" b="1" dirty="0" err="1">
                <a:solidFill>
                  <a:schemeClr val="bg1"/>
                </a:solidFill>
              </a:rPr>
              <a:t>valider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une</a:t>
            </a:r>
            <a:r>
              <a:rPr lang="en-US" sz="1600" b="1" dirty="0">
                <a:solidFill>
                  <a:schemeClr val="bg1"/>
                </a:solidFill>
              </a:rPr>
              <a:t> navigation, 3 </a:t>
            </a:r>
            <a:r>
              <a:rPr lang="en-US" sz="1600" b="1" dirty="0" err="1">
                <a:solidFill>
                  <a:schemeClr val="bg1"/>
                </a:solidFill>
              </a:rPr>
              <a:t>etapes</a:t>
            </a:r>
            <a:r>
              <a:rPr lang="en-US" sz="1600" b="1" dirty="0">
                <a:solidFill>
                  <a:schemeClr val="bg1"/>
                </a:solidFill>
              </a:rPr>
              <a:t> iterative</a:t>
            </a:r>
          </a:p>
          <a:p>
            <a:pPr>
              <a:defRPr sz="4000" b="1">
                <a:solidFill>
                  <a:srgbClr val="93163C"/>
                </a:solidFill>
              </a:defRPr>
            </a:pPr>
            <a:r>
              <a:rPr lang="en-US" sz="1600" b="1" dirty="0">
                <a:solidFill>
                  <a:schemeClr val="bg1"/>
                </a:solidFill>
              </a:rPr>
              <a:t>Source </a:t>
            </a:r>
            <a:r>
              <a:rPr lang="en-US" sz="1600" b="1" dirty="0" err="1">
                <a:solidFill>
                  <a:schemeClr val="bg1"/>
                </a:solidFill>
              </a:rPr>
              <a:t>d’ouble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multid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factriel</a:t>
            </a:r>
            <a:endParaRPr lang="en-US" sz="1600" b="1" dirty="0">
              <a:solidFill>
                <a:schemeClr val="bg1"/>
              </a:solidFill>
            </a:endParaRPr>
          </a:p>
          <a:p>
            <a:pPr>
              <a:defRPr sz="4000" b="1">
                <a:solidFill>
                  <a:srgbClr val="93163C"/>
                </a:solidFill>
              </a:defRPr>
            </a:pPr>
            <a:r>
              <a:rPr lang="en-US" sz="1600" b="1" dirty="0">
                <a:solidFill>
                  <a:schemeClr val="bg1"/>
                </a:solidFill>
              </a:rPr>
              <a:t>Et dans le </a:t>
            </a:r>
            <a:r>
              <a:rPr lang="en-US" sz="1600" b="1" dirty="0" err="1">
                <a:solidFill>
                  <a:schemeClr val="bg1"/>
                </a:solidFill>
              </a:rPr>
              <a:t>cas</a:t>
            </a:r>
            <a:r>
              <a:rPr lang="en-US" sz="1600" b="1" dirty="0">
                <a:solidFill>
                  <a:schemeClr val="bg1"/>
                </a:solidFill>
              </a:rPr>
              <a:t> de notam, </a:t>
            </a:r>
            <a:r>
              <a:rPr lang="en-US" sz="1600" b="1" dirty="0" err="1">
                <a:solidFill>
                  <a:schemeClr val="bg1"/>
                </a:solidFill>
              </a:rPr>
              <a:t>susetible</a:t>
            </a:r>
            <a:r>
              <a:rPr lang="en-US" sz="1600" b="1" dirty="0">
                <a:solidFill>
                  <a:schemeClr val="bg1"/>
                </a:solidFill>
              </a:rPr>
              <a:t> de changer </a:t>
            </a:r>
          </a:p>
        </p:txBody>
      </p:sp>
    </p:spTree>
    <p:extLst>
      <p:ext uri="{BB962C8B-B14F-4D97-AF65-F5344CB8AC3E}">
        <p14:creationId xmlns:p14="http://schemas.microsoft.com/office/powerpoint/2010/main" val="2732485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215C17-5144-CEE2-FAA1-F10631DD0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CFFB-3788-811F-5923-459A6270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93952"/>
            <a:ext cx="6140449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en-US" sz="4000" dirty="0">
                <a:solidFill>
                  <a:schemeClr val="bg1"/>
                </a:solidFill>
              </a:rPr>
              <a:t>Étape 1 : Fini</a:t>
            </a:r>
          </a:p>
        </p:txBody>
      </p:sp>
      <p:pic>
        <p:nvPicPr>
          <p:cNvPr id="27" name="Image 26" descr="Une image contenant carte, texte, atlas&#10;&#10;Le contenu généré par l’IA peut être incorrect.">
            <a:extLst>
              <a:ext uri="{FF2B5EF4-FFF2-40B4-BE49-F238E27FC236}">
                <a16:creationId xmlns:a16="http://schemas.microsoft.com/office/drawing/2014/main" id="{F73339FA-DC18-34C4-B3D4-D23467D7D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4" b="2050"/>
          <a:stretch>
            <a:fillRect/>
          </a:stretch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sp>
        <p:nvSpPr>
          <p:cNvPr id="28" name="Ellipse 27">
            <a:extLst>
              <a:ext uri="{FF2B5EF4-FFF2-40B4-BE49-F238E27FC236}">
                <a16:creationId xmlns:a16="http://schemas.microsoft.com/office/drawing/2014/main" id="{224AD17E-C924-25D8-D484-3CA839CEB629}"/>
              </a:ext>
            </a:extLst>
          </p:cNvPr>
          <p:cNvSpPr/>
          <p:nvPr/>
        </p:nvSpPr>
        <p:spPr>
          <a:xfrm>
            <a:off x="2209800" y="655320"/>
            <a:ext cx="335280" cy="31242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59E1F2A5-6C65-E5CC-8BA9-5541C9DF1FB7}"/>
              </a:ext>
            </a:extLst>
          </p:cNvPr>
          <p:cNvSpPr/>
          <p:nvPr/>
        </p:nvSpPr>
        <p:spPr>
          <a:xfrm>
            <a:off x="2840032" y="1046323"/>
            <a:ext cx="579443" cy="14906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LFST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FFB3263F-318B-60AA-6B38-BB3B72A58DE3}"/>
              </a:ext>
            </a:extLst>
          </p:cNvPr>
          <p:cNvCxnSpPr>
            <a:cxnSpLocks/>
            <a:stCxn id="36" idx="1"/>
            <a:endCxn id="28" idx="5"/>
          </p:cNvCxnSpPr>
          <p:nvPr/>
        </p:nvCxnSpPr>
        <p:spPr>
          <a:xfrm flipH="1" flipV="1">
            <a:off x="2495979" y="921987"/>
            <a:ext cx="344053" cy="198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C33CA940-D582-06DC-68AD-F9F2245A95F1}"/>
              </a:ext>
            </a:extLst>
          </p:cNvPr>
          <p:cNvSpPr/>
          <p:nvPr/>
        </p:nvSpPr>
        <p:spPr>
          <a:xfrm>
            <a:off x="1771650" y="4487400"/>
            <a:ext cx="335280" cy="3124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3C8FF808-891C-8542-303F-AAAAA4267C16}"/>
              </a:ext>
            </a:extLst>
          </p:cNvPr>
          <p:cNvSpPr/>
          <p:nvPr/>
        </p:nvSpPr>
        <p:spPr>
          <a:xfrm>
            <a:off x="296545" y="4221335"/>
            <a:ext cx="335280" cy="3124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C979A362-9721-F076-A06F-B53EFCAE35A5}"/>
              </a:ext>
            </a:extLst>
          </p:cNvPr>
          <p:cNvSpPr/>
          <p:nvPr/>
        </p:nvSpPr>
        <p:spPr>
          <a:xfrm>
            <a:off x="2367915" y="4799820"/>
            <a:ext cx="579443" cy="1490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NB</a:t>
            </a: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5AF776DA-C9C9-05D4-696B-861987F1164E}"/>
              </a:ext>
            </a:extLst>
          </p:cNvPr>
          <p:cNvCxnSpPr>
            <a:cxnSpLocks/>
            <a:stCxn id="52" idx="1"/>
            <a:endCxn id="50" idx="5"/>
          </p:cNvCxnSpPr>
          <p:nvPr/>
        </p:nvCxnSpPr>
        <p:spPr>
          <a:xfrm flipH="1" flipV="1">
            <a:off x="2057829" y="4754067"/>
            <a:ext cx="310086" cy="1202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D5ECECD7-7B2A-04AE-4D5D-E3F216BC9E5A}"/>
              </a:ext>
            </a:extLst>
          </p:cNvPr>
          <p:cNvSpPr/>
          <p:nvPr/>
        </p:nvSpPr>
        <p:spPr>
          <a:xfrm>
            <a:off x="174463" y="4862505"/>
            <a:ext cx="579443" cy="1490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HK</a:t>
            </a: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AFAFBDD9-C64A-FA74-8239-A7F189C80BF4}"/>
              </a:ext>
            </a:extLst>
          </p:cNvPr>
          <p:cNvCxnSpPr>
            <a:cxnSpLocks/>
            <a:stCxn id="57" idx="0"/>
            <a:endCxn id="51" idx="4"/>
          </p:cNvCxnSpPr>
          <p:nvPr/>
        </p:nvCxnSpPr>
        <p:spPr>
          <a:xfrm flipV="1">
            <a:off x="464185" y="4533755"/>
            <a:ext cx="0" cy="328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2C76DA04-EF52-F781-0303-194BFA2606A1}"/>
              </a:ext>
            </a:extLst>
          </p:cNvPr>
          <p:cNvSpPr txBox="1"/>
          <p:nvPr/>
        </p:nvSpPr>
        <p:spPr>
          <a:xfrm>
            <a:off x="5048251" y="1505694"/>
            <a:ext cx="6140449" cy="368352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dirty="0">
                <a:solidFill>
                  <a:schemeClr val="bg1"/>
                </a:solidFill>
              </a:rPr>
              <a:t>Un route faite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dirty="0">
                <a:solidFill>
                  <a:schemeClr val="bg1"/>
                </a:solidFill>
              </a:rPr>
              <a:t>Respect les contrainte </a:t>
            </a:r>
            <a:r>
              <a:rPr lang="fr-FR" b="1" u="sng" dirty="0" err="1">
                <a:solidFill>
                  <a:schemeClr val="bg1"/>
                </a:solidFill>
              </a:rPr>
              <a:t>aero</a:t>
            </a:r>
            <a:endParaRPr lang="fr-FR" b="1" u="sng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dirty="0">
                <a:solidFill>
                  <a:schemeClr val="bg1"/>
                </a:solidFill>
              </a:rPr>
              <a:t>Identifier les point clef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dirty="0" err="1">
                <a:solidFill>
                  <a:schemeClr val="bg1"/>
                </a:solidFill>
              </a:rPr>
              <a:t>Tournet</a:t>
            </a:r>
            <a:r>
              <a:rPr lang="fr-FR" b="1" u="sng" dirty="0">
                <a:solidFill>
                  <a:schemeClr val="bg1"/>
                </a:solidFill>
              </a:rPr>
              <a:t>,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dirty="0" err="1">
                <a:solidFill>
                  <a:schemeClr val="bg1"/>
                </a:solidFill>
              </a:rPr>
              <a:t>Visuele</a:t>
            </a:r>
            <a:r>
              <a:rPr lang="fr-FR" b="1" u="sng" dirty="0">
                <a:solidFill>
                  <a:schemeClr val="bg1"/>
                </a:solidFill>
              </a:rPr>
              <a:t>,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dirty="0" err="1">
                <a:solidFill>
                  <a:schemeClr val="bg1"/>
                </a:solidFill>
              </a:rPr>
              <a:t>Determine</a:t>
            </a:r>
            <a:r>
              <a:rPr lang="fr-FR" b="1" u="sng" dirty="0">
                <a:solidFill>
                  <a:schemeClr val="bg1"/>
                </a:solidFill>
              </a:rPr>
              <a:t> un </a:t>
            </a:r>
            <a:r>
              <a:rPr lang="fr-FR" b="1" u="sng" dirty="0" err="1">
                <a:solidFill>
                  <a:schemeClr val="bg1"/>
                </a:solidFill>
              </a:rPr>
              <a:t>atitude</a:t>
            </a:r>
            <a:r>
              <a:rPr lang="fr-FR" b="1" u="sng" dirty="0">
                <a:solidFill>
                  <a:schemeClr val="bg1"/>
                </a:solidFill>
              </a:rPr>
              <a:t> vol pour chaque segment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dirty="0" err="1">
                <a:solidFill>
                  <a:schemeClr val="bg1"/>
                </a:solidFill>
              </a:rPr>
              <a:t>Verifier</a:t>
            </a:r>
            <a:r>
              <a:rPr lang="fr-FR" b="1" u="sng" dirty="0">
                <a:solidFill>
                  <a:schemeClr val="bg1"/>
                </a:solidFill>
              </a:rPr>
              <a:t> les </a:t>
            </a:r>
            <a:r>
              <a:rPr lang="fr-FR" b="1" u="sng" dirty="0" err="1">
                <a:solidFill>
                  <a:schemeClr val="bg1"/>
                </a:solidFill>
              </a:rPr>
              <a:t>epsace</a:t>
            </a:r>
            <a:r>
              <a:rPr lang="fr-FR" b="1" u="sng" dirty="0">
                <a:solidFill>
                  <a:schemeClr val="bg1"/>
                </a:solidFill>
              </a:rPr>
              <a:t> tet le contrainte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dirty="0" err="1">
                <a:solidFill>
                  <a:schemeClr val="bg1"/>
                </a:solidFill>
              </a:rPr>
              <a:t>Aerodrome</a:t>
            </a:r>
            <a:r>
              <a:rPr lang="fr-FR" b="1" u="sng" dirty="0">
                <a:solidFill>
                  <a:schemeClr val="bg1"/>
                </a:solidFill>
              </a:rPr>
              <a:t> sont </a:t>
            </a:r>
            <a:r>
              <a:rPr lang="fr-FR" b="1" u="sng" dirty="0" err="1">
                <a:solidFill>
                  <a:schemeClr val="bg1"/>
                </a:solidFill>
              </a:rPr>
              <a:t>pertinant</a:t>
            </a:r>
            <a:r>
              <a:rPr lang="fr-FR" b="1" u="sng" dirty="0">
                <a:solidFill>
                  <a:schemeClr val="bg1"/>
                </a:solidFill>
              </a:rPr>
              <a:t> et </a:t>
            </a:r>
            <a:r>
              <a:rPr lang="fr-FR" b="1" u="sng" dirty="0" err="1">
                <a:solidFill>
                  <a:schemeClr val="bg1"/>
                </a:solidFill>
              </a:rPr>
              <a:t>compatble</a:t>
            </a:r>
            <a:endParaRPr lang="fr-FR" dirty="0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Trad VS </a:t>
            </a:r>
            <a:r>
              <a:rPr lang="fr-FR" dirty="0" err="1">
                <a:solidFill>
                  <a:schemeClr val="bg1"/>
                </a:solidFill>
              </a:rPr>
              <a:t>alflight</a:t>
            </a:r>
            <a:endParaRPr lang="fr-FR" dirty="0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Tout </a:t>
            </a:r>
            <a:r>
              <a:rPr lang="fr-FR" dirty="0" err="1">
                <a:solidFill>
                  <a:schemeClr val="bg1"/>
                </a:solidFill>
              </a:rPr>
              <a:t>doite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tre</a:t>
            </a:r>
            <a:r>
              <a:rPr lang="fr-FR" dirty="0">
                <a:solidFill>
                  <a:schemeClr val="bg1"/>
                </a:solidFill>
              </a:rPr>
              <a:t> chercher et </a:t>
            </a:r>
            <a:r>
              <a:rPr lang="fr-FR" dirty="0" err="1">
                <a:solidFill>
                  <a:schemeClr val="bg1"/>
                </a:solidFill>
              </a:rPr>
              <a:t>recordié</a:t>
            </a:r>
            <a:r>
              <a:rPr lang="fr-FR" dirty="0">
                <a:solidFill>
                  <a:schemeClr val="bg1"/>
                </a:solidFill>
              </a:rPr>
              <a:t> a la main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</a:rPr>
              <a:t>Alfight</a:t>
            </a:r>
            <a:r>
              <a:rPr lang="fr-FR" dirty="0">
                <a:solidFill>
                  <a:schemeClr val="bg1"/>
                </a:solidFill>
              </a:rPr>
              <a:t>: un </a:t>
            </a:r>
            <a:r>
              <a:rPr lang="fr-FR" dirty="0" err="1">
                <a:solidFill>
                  <a:schemeClr val="bg1"/>
                </a:solidFill>
              </a:rPr>
              <a:t>paramettre</a:t>
            </a:r>
            <a:r>
              <a:rPr lang="fr-FR" dirty="0">
                <a:solidFill>
                  <a:schemeClr val="bg1"/>
                </a:solidFill>
              </a:rPr>
              <a:t> change, je le modifie, les calcule se refond et se </a:t>
            </a:r>
            <a:r>
              <a:rPr lang="fr-FR" dirty="0" err="1">
                <a:solidFill>
                  <a:schemeClr val="bg1"/>
                </a:solidFill>
              </a:rPr>
              <a:t>recalclue</a:t>
            </a:r>
            <a:endParaRPr lang="fr-FR" dirty="0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Alter avec check liste des point </a:t>
            </a:r>
            <a:r>
              <a:rPr lang="fr-FR" dirty="0" err="1">
                <a:solidFill>
                  <a:schemeClr val="bg1"/>
                </a:solidFill>
              </a:rPr>
              <a:t>importatn</a:t>
            </a:r>
            <a:r>
              <a:rPr lang="fr-FR" dirty="0">
                <a:solidFill>
                  <a:schemeClr val="bg1"/>
                </a:solidFill>
              </a:rPr>
              <a:t> et </a:t>
            </a:r>
            <a:r>
              <a:rPr lang="fr-FR" dirty="0" err="1">
                <a:solidFill>
                  <a:schemeClr val="bg1"/>
                </a:solidFill>
              </a:rPr>
              <a:t>securitaire</a:t>
            </a:r>
            <a:r>
              <a:rPr lang="fr-FR" dirty="0">
                <a:solidFill>
                  <a:schemeClr val="bg1"/>
                </a:solidFill>
              </a:rPr>
              <a:t> lié a la </a:t>
            </a:r>
            <a:r>
              <a:rPr lang="fr-FR" dirty="0" err="1">
                <a:solidFill>
                  <a:schemeClr val="bg1"/>
                </a:solidFill>
              </a:rPr>
              <a:t>nav</a:t>
            </a:r>
            <a:r>
              <a:rPr lang="fr-FR" dirty="0">
                <a:solidFill>
                  <a:schemeClr val="bg1"/>
                </a:solidFill>
              </a:rPr>
              <a:t> et son trajet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</a:rPr>
              <a:t>Areodron</a:t>
            </a:r>
            <a:r>
              <a:rPr lang="fr-FR" dirty="0">
                <a:solidFill>
                  <a:schemeClr val="bg1"/>
                </a:solidFill>
              </a:rPr>
              <a:t> sont filtré en fonction des </a:t>
            </a:r>
            <a:r>
              <a:rPr lang="fr-FR" dirty="0" err="1">
                <a:solidFill>
                  <a:schemeClr val="bg1"/>
                </a:solidFill>
              </a:rPr>
              <a:t>paratre</a:t>
            </a:r>
            <a:r>
              <a:rPr lang="fr-FR" dirty="0">
                <a:solidFill>
                  <a:schemeClr val="bg1"/>
                </a:solidFill>
              </a:rPr>
              <a:t> de l’avion. Les </a:t>
            </a:r>
            <a:r>
              <a:rPr lang="fr-FR" dirty="0" err="1">
                <a:solidFill>
                  <a:schemeClr val="bg1"/>
                </a:solidFill>
              </a:rPr>
              <a:t>elemtn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selctionnable</a:t>
            </a:r>
            <a:r>
              <a:rPr lang="fr-FR" dirty="0">
                <a:solidFill>
                  <a:schemeClr val="bg1"/>
                </a:solidFill>
              </a:rPr>
              <a:t> sont compatible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Alter </a:t>
            </a:r>
            <a:r>
              <a:rPr lang="fr-FR" dirty="0" err="1">
                <a:solidFill>
                  <a:schemeClr val="bg1"/>
                </a:solidFill>
              </a:rPr>
              <a:t>immediate</a:t>
            </a:r>
            <a:r>
              <a:rPr lang="fr-FR" dirty="0">
                <a:solidFill>
                  <a:schemeClr val="bg1"/>
                </a:solidFill>
              </a:rPr>
              <a:t> en cas d’</a:t>
            </a:r>
            <a:r>
              <a:rPr lang="fr-FR" dirty="0" err="1">
                <a:solidFill>
                  <a:schemeClr val="bg1"/>
                </a:solidFill>
              </a:rPr>
              <a:t>incoherance</a:t>
            </a:r>
            <a:r>
              <a:rPr lang="fr-FR" dirty="0">
                <a:solidFill>
                  <a:schemeClr val="bg1"/>
                </a:solidFill>
              </a:rPr>
              <a:t> ou d’</a:t>
            </a:r>
            <a:r>
              <a:rPr lang="fr-FR" dirty="0" err="1">
                <a:solidFill>
                  <a:schemeClr val="bg1"/>
                </a:solidFill>
              </a:rPr>
              <a:t>incompatilibté</a:t>
            </a:r>
            <a:endParaRPr lang="fr-FR" dirty="0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0F56618B-B6A0-EC2C-A48A-91E987B833D1}"/>
              </a:ext>
            </a:extLst>
          </p:cNvPr>
          <p:cNvSpPr/>
          <p:nvPr/>
        </p:nvSpPr>
        <p:spPr>
          <a:xfrm>
            <a:off x="1513362" y="2273010"/>
            <a:ext cx="335280" cy="31242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BED10184-4D76-29D7-A0CA-9932798128B7}"/>
              </a:ext>
            </a:extLst>
          </p:cNvPr>
          <p:cNvSpPr/>
          <p:nvPr/>
        </p:nvSpPr>
        <p:spPr>
          <a:xfrm>
            <a:off x="2126450" y="2583624"/>
            <a:ext cx="579443" cy="1490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584A4000-F47A-8586-DCB8-C2065B3E189F}"/>
              </a:ext>
            </a:extLst>
          </p:cNvPr>
          <p:cNvCxnSpPr>
            <a:cxnSpLocks/>
            <a:stCxn id="63" idx="1"/>
            <a:endCxn id="62" idx="5"/>
          </p:cNvCxnSpPr>
          <p:nvPr/>
        </p:nvCxnSpPr>
        <p:spPr>
          <a:xfrm flipH="1" flipV="1">
            <a:off x="1799541" y="2539677"/>
            <a:ext cx="326909" cy="118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7" name="Ellipse 66">
            <a:extLst>
              <a:ext uri="{FF2B5EF4-FFF2-40B4-BE49-F238E27FC236}">
                <a16:creationId xmlns:a16="http://schemas.microsoft.com/office/drawing/2014/main" id="{0C0DFE06-CC04-9894-5682-17BD6E788333}"/>
              </a:ext>
            </a:extLst>
          </p:cNvPr>
          <p:cNvSpPr/>
          <p:nvPr/>
        </p:nvSpPr>
        <p:spPr>
          <a:xfrm>
            <a:off x="934559" y="3894586"/>
            <a:ext cx="308243" cy="2666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147EE19E-DC40-6504-BC2D-61B93EBD9D73}"/>
              </a:ext>
            </a:extLst>
          </p:cNvPr>
          <p:cNvSpPr/>
          <p:nvPr/>
        </p:nvSpPr>
        <p:spPr>
          <a:xfrm>
            <a:off x="1151206" y="3504507"/>
            <a:ext cx="579443" cy="1490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LFGA</a:t>
            </a:r>
          </a:p>
        </p:txBody>
      </p: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43DCA13A-C15C-866D-3DF2-0266B620B199}"/>
              </a:ext>
            </a:extLst>
          </p:cNvPr>
          <p:cNvCxnSpPr>
            <a:cxnSpLocks/>
            <a:stCxn id="68" idx="2"/>
            <a:endCxn id="67" idx="7"/>
          </p:cNvCxnSpPr>
          <p:nvPr/>
        </p:nvCxnSpPr>
        <p:spPr>
          <a:xfrm flipH="1">
            <a:off x="1197661" y="3653572"/>
            <a:ext cx="243267" cy="280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3" name="Signe de multiplication 72">
            <a:extLst>
              <a:ext uri="{FF2B5EF4-FFF2-40B4-BE49-F238E27FC236}">
                <a16:creationId xmlns:a16="http://schemas.microsoft.com/office/drawing/2014/main" id="{E4F0ED5D-4F93-BFB1-1BF2-F32DF30504F4}"/>
              </a:ext>
            </a:extLst>
          </p:cNvPr>
          <p:cNvSpPr/>
          <p:nvPr/>
        </p:nvSpPr>
        <p:spPr>
          <a:xfrm>
            <a:off x="2314575" y="5380401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Signe de multiplication 74">
            <a:extLst>
              <a:ext uri="{FF2B5EF4-FFF2-40B4-BE49-F238E27FC236}">
                <a16:creationId xmlns:a16="http://schemas.microsoft.com/office/drawing/2014/main" id="{7B18D0B5-7E27-4DF3-646B-CA4287F86092}"/>
              </a:ext>
            </a:extLst>
          </p:cNvPr>
          <p:cNvSpPr/>
          <p:nvPr/>
        </p:nvSpPr>
        <p:spPr>
          <a:xfrm>
            <a:off x="3198809" y="1846626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Signe de multiplication 75">
            <a:extLst>
              <a:ext uri="{FF2B5EF4-FFF2-40B4-BE49-F238E27FC236}">
                <a16:creationId xmlns:a16="http://schemas.microsoft.com/office/drawing/2014/main" id="{941F47C4-AD62-569A-25F9-7AF73D9A8584}"/>
              </a:ext>
            </a:extLst>
          </p:cNvPr>
          <p:cNvSpPr/>
          <p:nvPr/>
        </p:nvSpPr>
        <p:spPr>
          <a:xfrm>
            <a:off x="2877556" y="498380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59CFF57B-8074-C743-6C09-08DA48579ED8}"/>
              </a:ext>
            </a:extLst>
          </p:cNvPr>
          <p:cNvSpPr/>
          <p:nvPr/>
        </p:nvSpPr>
        <p:spPr>
          <a:xfrm>
            <a:off x="1328371" y="6581944"/>
            <a:ext cx="335280" cy="31242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48997C12-0DE7-2FEC-1BB3-0078945D423D}"/>
              </a:ext>
            </a:extLst>
          </p:cNvPr>
          <p:cNvCxnSpPr>
            <a:stCxn id="28" idx="4"/>
            <a:endCxn id="62" idx="7"/>
          </p:cNvCxnSpPr>
          <p:nvPr/>
        </p:nvCxnSpPr>
        <p:spPr>
          <a:xfrm flipH="1">
            <a:off x="1799541" y="967740"/>
            <a:ext cx="577899" cy="1351023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343F5D58-15C2-0C20-FB2E-117264076BB1}"/>
              </a:ext>
            </a:extLst>
          </p:cNvPr>
          <p:cNvCxnSpPr>
            <a:cxnSpLocks/>
            <a:stCxn id="62" idx="4"/>
            <a:endCxn id="50" idx="0"/>
          </p:cNvCxnSpPr>
          <p:nvPr/>
        </p:nvCxnSpPr>
        <p:spPr>
          <a:xfrm>
            <a:off x="1681002" y="2585430"/>
            <a:ext cx="258288" cy="1901970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6EE13417-3681-22E0-2ECF-D90FEDEB8B0B}"/>
              </a:ext>
            </a:extLst>
          </p:cNvPr>
          <p:cNvCxnSpPr>
            <a:cxnSpLocks/>
            <a:stCxn id="50" idx="2"/>
            <a:endCxn id="51" idx="6"/>
          </p:cNvCxnSpPr>
          <p:nvPr/>
        </p:nvCxnSpPr>
        <p:spPr>
          <a:xfrm flipH="1" flipV="1">
            <a:off x="631825" y="4377545"/>
            <a:ext cx="1139825" cy="266065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A22EBDC6-4505-83F7-31A0-4DBA4E178790}"/>
              </a:ext>
            </a:extLst>
          </p:cNvPr>
          <p:cNvCxnSpPr>
            <a:cxnSpLocks/>
            <a:stCxn id="51" idx="0"/>
            <a:endCxn id="62" idx="3"/>
          </p:cNvCxnSpPr>
          <p:nvPr/>
        </p:nvCxnSpPr>
        <p:spPr>
          <a:xfrm flipV="1">
            <a:off x="464185" y="2539677"/>
            <a:ext cx="1098278" cy="1681658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E7F7FD0B-7EC4-6B74-62B5-A0BB230DC02C}"/>
              </a:ext>
            </a:extLst>
          </p:cNvPr>
          <p:cNvSpPr/>
          <p:nvPr/>
        </p:nvSpPr>
        <p:spPr>
          <a:xfrm>
            <a:off x="1214276" y="2732689"/>
            <a:ext cx="625995" cy="312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F099F3B-F9B0-D3CE-D91D-D5813ECECD48}"/>
              </a:ext>
            </a:extLst>
          </p:cNvPr>
          <p:cNvSpPr/>
          <p:nvPr/>
        </p:nvSpPr>
        <p:spPr>
          <a:xfrm>
            <a:off x="934559" y="4409295"/>
            <a:ext cx="625995" cy="312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0733396-1F6A-9120-8B4D-9350C08AD9F3}"/>
              </a:ext>
            </a:extLst>
          </p:cNvPr>
          <p:cNvSpPr/>
          <p:nvPr/>
        </p:nvSpPr>
        <p:spPr>
          <a:xfrm>
            <a:off x="454660" y="3580165"/>
            <a:ext cx="528906" cy="312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BBF7D354-7DBF-C372-7B12-A7260EE9A055}"/>
              </a:ext>
            </a:extLst>
          </p:cNvPr>
          <p:cNvCxnSpPr>
            <a:cxnSpLocks/>
          </p:cNvCxnSpPr>
          <p:nvPr/>
        </p:nvCxnSpPr>
        <p:spPr>
          <a:xfrm flipV="1">
            <a:off x="1214276" y="2622277"/>
            <a:ext cx="0" cy="447661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20386D86-D22E-FA3D-4381-F06B69467471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1218877" y="2539677"/>
            <a:ext cx="343586" cy="151610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72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1AD2F3-E635-99AA-60DA-B08BB1CD1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6C574-4654-649D-DE50-DB5427728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en-US" sz="1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Étape 2: </a:t>
            </a:r>
            <a:r>
              <a:rPr lang="en-US" sz="13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Meteo</a:t>
            </a:r>
            <a:r>
              <a:rPr lang="en-US" sz="1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13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elmemetn</a:t>
            </a:r>
            <a:r>
              <a:rPr lang="en-US" sz="1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impressible </a:t>
            </a:r>
            <a:r>
              <a:rPr lang="en-US" sz="13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mais</a:t>
            </a:r>
            <a:r>
              <a:rPr lang="en-US" sz="1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3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centraisable</a:t>
            </a:r>
            <a:br>
              <a:rPr lang="en-US" sz="1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1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Durée </a:t>
            </a:r>
            <a:r>
              <a:rPr lang="en-US" sz="13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moyenne</a:t>
            </a:r>
            <a:r>
              <a:rPr lang="en-US" sz="1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: 10-15 minutes (</a:t>
            </a:r>
            <a:r>
              <a:rPr lang="en-US" sz="13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</a:t>
            </a:r>
            <a:r>
              <a:rPr lang="en-US" sz="1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tout </a:t>
            </a:r>
            <a:r>
              <a:rPr lang="en-US" sz="13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</a:t>
            </a:r>
            <a:r>
              <a:rPr lang="en-US" sz="1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bien...)</a:t>
            </a:r>
            <a:br>
              <a:rPr lang="en-US" sz="1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13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Image 9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BB8F1203-BD39-BBC4-4FC6-FF2519F08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" b="21302"/>
          <a:stretch>
            <a:fillRect/>
          </a:stretch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8" name="Image 7" descr="Une image contenant texte, carte, diagramme, atlas&#10;&#10;Le contenu généré par l’IA peut être incorrect.">
            <a:extLst>
              <a:ext uri="{FF2B5EF4-FFF2-40B4-BE49-F238E27FC236}">
                <a16:creationId xmlns:a16="http://schemas.microsoft.com/office/drawing/2014/main" id="{6BAD7F60-41FB-64E6-BDEC-E3FA8CCBA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9" r="18349" b="-1"/>
          <a:stretch>
            <a:fillRect/>
          </a:stretch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4" name="Image 3" descr="Une image contenant texte, écriture manuscrite, papier, noir et blanc&#10;&#10;Le contenu généré par l’IA peut être incorrect.">
            <a:extLst>
              <a:ext uri="{FF2B5EF4-FFF2-40B4-BE49-F238E27FC236}">
                <a16:creationId xmlns:a16="http://schemas.microsoft.com/office/drawing/2014/main" id="{018A7F96-9EBA-64F0-2755-1EC2B0078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8" b="19482"/>
          <a:stretch>
            <a:fillRect/>
          </a:stretch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0D610A0-E1C2-9DA2-4736-45E44BD052A5}"/>
              </a:ext>
            </a:extLst>
          </p:cNvPr>
          <p:cNvSpPr txBox="1"/>
          <p:nvPr/>
        </p:nvSpPr>
        <p:spPr>
          <a:xfrm>
            <a:off x="5105400" y="4507187"/>
            <a:ext cx="6899275" cy="2274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/>
            </a:pP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Récupérer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les METAR/</a:t>
            </a: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TAF.TEMis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et WINDTEMP AEROWEB (5-10 min)</a:t>
            </a: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 tout </a:t>
            </a: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analyser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a la main</a:t>
            </a: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Doite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tre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fait un </a:t>
            </a: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dernie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moment</a:t>
            </a: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Valide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la vol</a:t>
            </a: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Permet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 de verifier </a:t>
            </a: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si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vent + condition </a:t>
            </a: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memeto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compatible</a:t>
            </a: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Earodrome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sont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accessible</a:t>
            </a: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endParaRPr lang="en-US" sz="800" dirty="0">
              <a:solidFill>
                <a:schemeClr val="bg1">
                  <a:alpha val="80000"/>
                </a:schemeClr>
              </a:solidFill>
            </a:endParaRP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VS</a:t>
            </a: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Manuelle</a:t>
            </a:r>
          </a:p>
          <a:p>
            <a:pPr lvl="2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Identifier sur les carte, </a:t>
            </a: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analyser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et </a:t>
            </a: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exhaustif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</a:t>
            </a: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Alflight</a:t>
            </a:r>
            <a:endParaRPr lang="en-US" sz="800" dirty="0">
              <a:solidFill>
                <a:schemeClr val="bg1">
                  <a:alpha val="80000"/>
                </a:schemeClr>
              </a:solidFill>
            </a:endParaRPr>
          </a:p>
          <a:p>
            <a:pPr lvl="2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Analyse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avec </a:t>
            </a: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reusmer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des </a:t>
            </a: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elemtn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significtaif</a:t>
            </a:r>
            <a:endParaRPr lang="en-US" sz="800" dirty="0">
              <a:solidFill>
                <a:schemeClr val="bg1">
                  <a:alpha val="80000"/>
                </a:schemeClr>
              </a:solidFill>
            </a:endParaRPr>
          </a:p>
          <a:p>
            <a:pPr lvl="2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Centraliser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et </a:t>
            </a: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complié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avec le </a:t>
            </a: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reste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des </a:t>
            </a: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eleme,nt</a:t>
            </a:r>
            <a:endParaRPr lang="en-US" sz="8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1933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215</TotalTime>
  <Words>3890</Words>
  <Application>Microsoft Office PowerPoint</Application>
  <PresentationFormat>Grand écran</PresentationFormat>
  <Paragraphs>343</Paragraphs>
  <Slides>32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6" baseType="lpstr">
      <vt:lpstr>Arial</vt:lpstr>
      <vt:lpstr>Calisto MT</vt:lpstr>
      <vt:lpstr>Wingdings 2</vt:lpstr>
      <vt:lpstr>Ardoise</vt:lpstr>
      <vt:lpstr>Présentation PowerPoint</vt:lpstr>
      <vt:lpstr>Présentation PowerPoint</vt:lpstr>
      <vt:lpstr>Étape 0/5 : Ou Aller ? 1 minutes, agreable  On fait rever On parle de simplicité on fixe une date</vt:lpstr>
      <vt:lpstr>Étape 1.1 : Planification de la Route</vt:lpstr>
      <vt:lpstr>Étape 1.2 : Les complements au cartes</vt:lpstr>
      <vt:lpstr>Étape 1.2: Les Cartes VAC</vt:lpstr>
      <vt:lpstr>Étape 1.3: Recherche et Collecte des Documents Durée moyenne : 45-60 minutes (si tout va bien...) </vt:lpstr>
      <vt:lpstr>Étape 1 : Fini</vt:lpstr>
      <vt:lpstr>Étape 2: Meteo: elmemetn impressible mais centraisable Durée moyenne : 10-15 minutes (si tout va bien...) </vt:lpstr>
      <vt:lpstr>Étape 2 : Fini</vt:lpstr>
      <vt:lpstr>Étape 3 : Weight &amp; Balance et Check Final</vt:lpstr>
      <vt:lpstr>Étape 3 : Finie</vt:lpstr>
      <vt:lpstr>Étape 4: Performance et distance</vt:lpstr>
      <vt:lpstr>Étape 4 : Finie</vt:lpstr>
      <vt:lpstr>Étape 5 : Imprimer et centraliser et preparer</vt:lpstr>
      <vt:lpstr>Étape 5/5 : la preparation est Complete : Le Cauchemar des Changements</vt:lpstr>
      <vt:lpstr>Présentation PowerPoint</vt:lpstr>
      <vt:lpstr>Présentation PowerPoint</vt:lpstr>
      <vt:lpstr>Comment Fonctionne Alflight ?</vt:lpstr>
      <vt:lpstr>1️⃣ Première Utilisation : Configuration Initiale</vt:lpstr>
      <vt:lpstr>Présentation PowerPoint</vt:lpstr>
      <vt:lpstr>2️⃣ Chaque Vol : Préparation en 3 Minutes ⚡</vt:lpstr>
      <vt:lpstr>Avant / Après : Le Changement Radical</vt:lpstr>
      <vt:lpstr>🎯 Le Véritable Impact d'Alflight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Katharina Grünberger</dc:creator>
  <cp:lastModifiedBy>Katharina Grünberger</cp:lastModifiedBy>
  <cp:revision>6</cp:revision>
  <dcterms:created xsi:type="dcterms:W3CDTF">2025-11-20T14:08:55Z</dcterms:created>
  <dcterms:modified xsi:type="dcterms:W3CDTF">2025-11-24T09:08:22Z</dcterms:modified>
</cp:coreProperties>
</file>